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9"/>
  </p:notesMasterIdLst>
  <p:handoutMasterIdLst>
    <p:handoutMasterId r:id="rId60"/>
  </p:handoutMasterIdLst>
  <p:sldIdLst>
    <p:sldId id="1748" r:id="rId3"/>
    <p:sldId id="1749" r:id="rId4"/>
    <p:sldId id="1681" r:id="rId5"/>
    <p:sldId id="512" r:id="rId6"/>
    <p:sldId id="1746" r:id="rId7"/>
    <p:sldId id="1771" r:id="rId8"/>
    <p:sldId id="1743" r:id="rId9"/>
    <p:sldId id="1750" r:id="rId10"/>
    <p:sldId id="1692" r:id="rId11"/>
    <p:sldId id="1699" r:id="rId12"/>
    <p:sldId id="1701" r:id="rId13"/>
    <p:sldId id="1733" r:id="rId14"/>
    <p:sldId id="728" r:id="rId15"/>
    <p:sldId id="1738" r:id="rId16"/>
    <p:sldId id="1696" r:id="rId17"/>
    <p:sldId id="1764" r:id="rId18"/>
    <p:sldId id="730" r:id="rId19"/>
    <p:sldId id="1751" r:id="rId20"/>
    <p:sldId id="1694" r:id="rId21"/>
    <p:sldId id="1765" r:id="rId22"/>
    <p:sldId id="1722" r:id="rId23"/>
    <p:sldId id="1726" r:id="rId24"/>
    <p:sldId id="1727" r:id="rId25"/>
    <p:sldId id="1724" r:id="rId26"/>
    <p:sldId id="1725" r:id="rId27"/>
    <p:sldId id="1723" r:id="rId28"/>
    <p:sldId id="1761" r:id="rId29"/>
    <p:sldId id="1766" r:id="rId30"/>
    <p:sldId id="1767" r:id="rId31"/>
    <p:sldId id="478" r:id="rId32"/>
    <p:sldId id="1729" r:id="rId33"/>
    <p:sldId id="1736" r:id="rId34"/>
    <p:sldId id="1752" r:id="rId35"/>
    <p:sldId id="1737" r:id="rId36"/>
    <p:sldId id="1730" r:id="rId37"/>
    <p:sldId id="1762" r:id="rId38"/>
    <p:sldId id="1734" r:id="rId39"/>
    <p:sldId id="1768" r:id="rId40"/>
    <p:sldId id="1753" r:id="rId41"/>
    <p:sldId id="1769" r:id="rId42"/>
    <p:sldId id="1731" r:id="rId43"/>
    <p:sldId id="1739" r:id="rId44"/>
    <p:sldId id="1714" r:id="rId45"/>
    <p:sldId id="1698" r:id="rId46"/>
    <p:sldId id="1703" r:id="rId47"/>
    <p:sldId id="1770" r:id="rId48"/>
    <p:sldId id="1754" r:id="rId49"/>
    <p:sldId id="1720" r:id="rId50"/>
    <p:sldId id="1756" r:id="rId51"/>
    <p:sldId id="1757" r:id="rId52"/>
    <p:sldId id="1758" r:id="rId53"/>
    <p:sldId id="1760" r:id="rId54"/>
    <p:sldId id="1705" r:id="rId55"/>
    <p:sldId id="1721" r:id="rId56"/>
    <p:sldId id="1763" r:id="rId57"/>
    <p:sldId id="1759" r:id="rId5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cey Hunter" initials="LH" lastIdx="16" clrIdx="0">
    <p:extLst>
      <p:ext uri="{19B8F6BF-5375-455C-9EA6-DF929625EA0E}">
        <p15:presenceInfo xmlns:p15="http://schemas.microsoft.com/office/powerpoint/2012/main" userId="8cecf6b87114026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ACEC"/>
    <a:srgbClr val="3085ED"/>
    <a:srgbClr val="404040"/>
    <a:srgbClr val="3399FF"/>
    <a:srgbClr val="0066CC"/>
    <a:srgbClr val="3366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3" d="100"/>
          <a:sy n="93" d="100"/>
        </p:scale>
        <p:origin x="114" y="564"/>
      </p:cViewPr>
      <p:guideLst/>
    </p:cSldViewPr>
  </p:slideViewPr>
  <p:notesTextViewPr>
    <p:cViewPr>
      <p:scale>
        <a:sx n="1" d="1"/>
        <a:sy n="1" d="1"/>
      </p:scale>
      <p:origin x="0" y="0"/>
    </p:cViewPr>
  </p:notesTextViewPr>
  <p:notesViewPr>
    <p:cSldViewPr snapToGrid="0">
      <p:cViewPr varScale="1">
        <p:scale>
          <a:sx n="50" d="100"/>
          <a:sy n="50" d="100"/>
        </p:scale>
        <p:origin x="2670" y="1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2.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7F1CD1-51D2-48CA-B9E7-76EE6392FEAE}" type="doc">
      <dgm:prSet loTypeId="urn:microsoft.com/office/officeart/2005/8/layout/cycle2" loCatId="cycle" qsTypeId="urn:microsoft.com/office/officeart/2005/8/quickstyle/simple2" qsCatId="simple" csTypeId="urn:microsoft.com/office/officeart/2005/8/colors/accent1_1" csCatId="accent1" phldr="1"/>
      <dgm:spPr/>
      <dgm:t>
        <a:bodyPr/>
        <a:lstStyle/>
        <a:p>
          <a:endParaRPr lang="en-US"/>
        </a:p>
      </dgm:t>
    </dgm:pt>
    <dgm:pt modelId="{2F862AD7-843C-437D-ADDF-DC70F2F472C6}">
      <dgm:prSet phldrT="[Text]"/>
      <dgm:spPr/>
      <dgm:t>
        <a:bodyPr/>
        <a:lstStyle/>
        <a:p>
          <a:r>
            <a:rPr lang="en-US" dirty="0"/>
            <a:t>Good Economic Times</a:t>
          </a:r>
        </a:p>
      </dgm:t>
    </dgm:pt>
    <dgm:pt modelId="{5026BBAC-76C9-4AD3-B210-DDDF5D64B89F}" type="parTrans" cxnId="{B39A8063-3F86-47DE-97B0-FBC6E8ADEFBE}">
      <dgm:prSet/>
      <dgm:spPr/>
      <dgm:t>
        <a:bodyPr/>
        <a:lstStyle/>
        <a:p>
          <a:endParaRPr lang="en-US"/>
        </a:p>
      </dgm:t>
    </dgm:pt>
    <dgm:pt modelId="{9E5059E7-0CAB-4C75-9762-2F717617BC4C}" type="sibTrans" cxnId="{B39A8063-3F86-47DE-97B0-FBC6E8ADEFBE}">
      <dgm:prSet/>
      <dgm:spPr/>
      <dgm:t>
        <a:bodyPr/>
        <a:lstStyle/>
        <a:p>
          <a:endParaRPr lang="en-US" dirty="0"/>
        </a:p>
      </dgm:t>
    </dgm:pt>
    <dgm:pt modelId="{A6BC3267-9071-4C09-BEDE-A7626448CA18}">
      <dgm:prSet phldrT="[Text]"/>
      <dgm:spPr/>
      <dgm:t>
        <a:bodyPr/>
        <a:lstStyle/>
        <a:p>
          <a:r>
            <a:rPr lang="en-US" dirty="0"/>
            <a:t>Companies making money</a:t>
          </a:r>
        </a:p>
      </dgm:t>
    </dgm:pt>
    <dgm:pt modelId="{9951A9C8-560A-452F-8DEE-2C0C77AB5BEA}" type="parTrans" cxnId="{735F3225-A8E0-42D4-8B2C-545D1C92DC25}">
      <dgm:prSet/>
      <dgm:spPr/>
      <dgm:t>
        <a:bodyPr/>
        <a:lstStyle/>
        <a:p>
          <a:endParaRPr lang="en-US"/>
        </a:p>
      </dgm:t>
    </dgm:pt>
    <dgm:pt modelId="{EEDE4792-CCFF-4369-AFC5-D17173D5AC96}" type="sibTrans" cxnId="{735F3225-A8E0-42D4-8B2C-545D1C92DC25}">
      <dgm:prSet/>
      <dgm:spPr/>
      <dgm:t>
        <a:bodyPr/>
        <a:lstStyle/>
        <a:p>
          <a:endParaRPr lang="en-US" dirty="0"/>
        </a:p>
      </dgm:t>
    </dgm:pt>
    <dgm:pt modelId="{313C0E30-DAF3-4CAB-90F3-7028C7CD33EB}">
      <dgm:prSet phldrT="[Text]"/>
      <dgm:spPr/>
      <dgm:t>
        <a:bodyPr/>
        <a:lstStyle/>
        <a:p>
          <a:r>
            <a:rPr lang="en-US" dirty="0"/>
            <a:t>Portfolio growing</a:t>
          </a:r>
        </a:p>
      </dgm:t>
    </dgm:pt>
    <dgm:pt modelId="{B6A33922-09FB-4E52-B8F1-F5364AFC5155}" type="parTrans" cxnId="{2F8019BC-91D3-4378-9E5C-B8F73A3471F8}">
      <dgm:prSet/>
      <dgm:spPr/>
      <dgm:t>
        <a:bodyPr/>
        <a:lstStyle/>
        <a:p>
          <a:endParaRPr lang="en-US"/>
        </a:p>
      </dgm:t>
    </dgm:pt>
    <dgm:pt modelId="{91164CFE-0246-49CF-8BE2-44947473D63B}" type="sibTrans" cxnId="{2F8019BC-91D3-4378-9E5C-B8F73A3471F8}">
      <dgm:prSet/>
      <dgm:spPr/>
      <dgm:t>
        <a:bodyPr/>
        <a:lstStyle/>
        <a:p>
          <a:endParaRPr lang="en-US" dirty="0"/>
        </a:p>
      </dgm:t>
    </dgm:pt>
    <dgm:pt modelId="{1A60D80C-BEC1-4A74-A7E8-9E5537F11653}">
      <dgm:prSet phldrT="[Text]"/>
      <dgm:spPr/>
      <dgm:t>
        <a:bodyPr/>
        <a:lstStyle/>
        <a:p>
          <a:r>
            <a:rPr lang="en-US" dirty="0"/>
            <a:t>Risk ratings reflect these good times</a:t>
          </a:r>
        </a:p>
      </dgm:t>
    </dgm:pt>
    <dgm:pt modelId="{3CB514E3-17BA-462B-B3C5-EBB4F8C1E2A0}" type="parTrans" cxnId="{2E6BEE23-DE90-44A6-B942-9314F661500E}">
      <dgm:prSet/>
      <dgm:spPr/>
      <dgm:t>
        <a:bodyPr/>
        <a:lstStyle/>
        <a:p>
          <a:endParaRPr lang="en-US"/>
        </a:p>
      </dgm:t>
    </dgm:pt>
    <dgm:pt modelId="{6D5D688D-9A22-4119-9871-D61C93AA0DA6}" type="sibTrans" cxnId="{2E6BEE23-DE90-44A6-B942-9314F661500E}">
      <dgm:prSet/>
      <dgm:spPr/>
      <dgm:t>
        <a:bodyPr/>
        <a:lstStyle/>
        <a:p>
          <a:endParaRPr lang="en-US" dirty="0"/>
        </a:p>
      </dgm:t>
    </dgm:pt>
    <dgm:pt modelId="{8B5CD8B8-3D98-47D7-A056-DD8273896942}">
      <dgm:prSet phldrT="[Text]"/>
      <dgm:spPr/>
      <dgm:t>
        <a:bodyPr/>
        <a:lstStyle/>
        <a:p>
          <a:r>
            <a:rPr lang="en-US" dirty="0"/>
            <a:t>Press the line to make more loans</a:t>
          </a:r>
        </a:p>
      </dgm:t>
    </dgm:pt>
    <dgm:pt modelId="{633A0A50-5FAA-4B1E-A7D7-711049C214B6}" type="parTrans" cxnId="{7F4E5504-2A6D-49AF-8BC6-29D2CE4B94A4}">
      <dgm:prSet/>
      <dgm:spPr/>
      <dgm:t>
        <a:bodyPr/>
        <a:lstStyle/>
        <a:p>
          <a:endParaRPr lang="en-US"/>
        </a:p>
      </dgm:t>
    </dgm:pt>
    <dgm:pt modelId="{AE8C8BD0-6946-4291-8F81-34260C5E5BD9}" type="sibTrans" cxnId="{7F4E5504-2A6D-49AF-8BC6-29D2CE4B94A4}">
      <dgm:prSet/>
      <dgm:spPr/>
      <dgm:t>
        <a:bodyPr/>
        <a:lstStyle/>
        <a:p>
          <a:endParaRPr lang="en-US" dirty="0"/>
        </a:p>
      </dgm:t>
    </dgm:pt>
    <dgm:pt modelId="{C274A4F2-AD54-4C1B-9A27-5ED48E3096A7}" type="pres">
      <dgm:prSet presAssocID="{897F1CD1-51D2-48CA-B9E7-76EE6392FEAE}" presName="cycle" presStyleCnt="0">
        <dgm:presLayoutVars>
          <dgm:dir/>
          <dgm:resizeHandles val="exact"/>
        </dgm:presLayoutVars>
      </dgm:prSet>
      <dgm:spPr/>
    </dgm:pt>
    <dgm:pt modelId="{E0353345-7DF0-4CA8-9387-4824DA2E05EB}" type="pres">
      <dgm:prSet presAssocID="{2F862AD7-843C-437D-ADDF-DC70F2F472C6}" presName="node" presStyleLbl="node1" presStyleIdx="0" presStyleCnt="5">
        <dgm:presLayoutVars>
          <dgm:bulletEnabled val="1"/>
        </dgm:presLayoutVars>
      </dgm:prSet>
      <dgm:spPr/>
    </dgm:pt>
    <dgm:pt modelId="{506FDC23-584B-4772-B41D-1D5706D80175}" type="pres">
      <dgm:prSet presAssocID="{9E5059E7-0CAB-4C75-9762-2F717617BC4C}" presName="sibTrans" presStyleLbl="sibTrans2D1" presStyleIdx="0" presStyleCnt="5"/>
      <dgm:spPr/>
    </dgm:pt>
    <dgm:pt modelId="{5FEE141D-892A-45BD-AE49-F406EC1E3225}" type="pres">
      <dgm:prSet presAssocID="{9E5059E7-0CAB-4C75-9762-2F717617BC4C}" presName="connectorText" presStyleLbl="sibTrans2D1" presStyleIdx="0" presStyleCnt="5"/>
      <dgm:spPr/>
    </dgm:pt>
    <dgm:pt modelId="{725EF30B-8069-410D-B961-5BA0510FDC7B}" type="pres">
      <dgm:prSet presAssocID="{A6BC3267-9071-4C09-BEDE-A7626448CA18}" presName="node" presStyleLbl="node1" presStyleIdx="1" presStyleCnt="5">
        <dgm:presLayoutVars>
          <dgm:bulletEnabled val="1"/>
        </dgm:presLayoutVars>
      </dgm:prSet>
      <dgm:spPr/>
    </dgm:pt>
    <dgm:pt modelId="{D064767A-1E08-4C9F-957E-39021F76C3FA}" type="pres">
      <dgm:prSet presAssocID="{EEDE4792-CCFF-4369-AFC5-D17173D5AC96}" presName="sibTrans" presStyleLbl="sibTrans2D1" presStyleIdx="1" presStyleCnt="5"/>
      <dgm:spPr/>
    </dgm:pt>
    <dgm:pt modelId="{839124F1-3359-494E-B446-E51192131CF9}" type="pres">
      <dgm:prSet presAssocID="{EEDE4792-CCFF-4369-AFC5-D17173D5AC96}" presName="connectorText" presStyleLbl="sibTrans2D1" presStyleIdx="1" presStyleCnt="5"/>
      <dgm:spPr/>
    </dgm:pt>
    <dgm:pt modelId="{EACD96C5-8AD4-4105-8501-38F54E2BED06}" type="pres">
      <dgm:prSet presAssocID="{313C0E30-DAF3-4CAB-90F3-7028C7CD33EB}" presName="node" presStyleLbl="node1" presStyleIdx="2" presStyleCnt="5">
        <dgm:presLayoutVars>
          <dgm:bulletEnabled val="1"/>
        </dgm:presLayoutVars>
      </dgm:prSet>
      <dgm:spPr/>
    </dgm:pt>
    <dgm:pt modelId="{E3BBF7C8-2371-4406-AA74-E8EBBF201A34}" type="pres">
      <dgm:prSet presAssocID="{91164CFE-0246-49CF-8BE2-44947473D63B}" presName="sibTrans" presStyleLbl="sibTrans2D1" presStyleIdx="2" presStyleCnt="5"/>
      <dgm:spPr/>
    </dgm:pt>
    <dgm:pt modelId="{24DFE0B5-20F1-4ABB-98C8-DA364D6B261B}" type="pres">
      <dgm:prSet presAssocID="{91164CFE-0246-49CF-8BE2-44947473D63B}" presName="connectorText" presStyleLbl="sibTrans2D1" presStyleIdx="2" presStyleCnt="5"/>
      <dgm:spPr/>
    </dgm:pt>
    <dgm:pt modelId="{4CB7E863-139A-4687-84A8-D3BCC7F36806}" type="pres">
      <dgm:prSet presAssocID="{1A60D80C-BEC1-4A74-A7E8-9E5537F11653}" presName="node" presStyleLbl="node1" presStyleIdx="3" presStyleCnt="5">
        <dgm:presLayoutVars>
          <dgm:bulletEnabled val="1"/>
        </dgm:presLayoutVars>
      </dgm:prSet>
      <dgm:spPr/>
    </dgm:pt>
    <dgm:pt modelId="{53406142-4EF3-424A-ACE5-B066A367D2A6}" type="pres">
      <dgm:prSet presAssocID="{6D5D688D-9A22-4119-9871-D61C93AA0DA6}" presName="sibTrans" presStyleLbl="sibTrans2D1" presStyleIdx="3" presStyleCnt="5"/>
      <dgm:spPr/>
    </dgm:pt>
    <dgm:pt modelId="{015544FD-9440-4842-A65B-A143C484FE15}" type="pres">
      <dgm:prSet presAssocID="{6D5D688D-9A22-4119-9871-D61C93AA0DA6}" presName="connectorText" presStyleLbl="sibTrans2D1" presStyleIdx="3" presStyleCnt="5"/>
      <dgm:spPr/>
    </dgm:pt>
    <dgm:pt modelId="{A6C134A2-4E62-4E0A-92C5-9B70EABCF5C6}" type="pres">
      <dgm:prSet presAssocID="{8B5CD8B8-3D98-47D7-A056-DD8273896942}" presName="node" presStyleLbl="node1" presStyleIdx="4" presStyleCnt="5">
        <dgm:presLayoutVars>
          <dgm:bulletEnabled val="1"/>
        </dgm:presLayoutVars>
      </dgm:prSet>
      <dgm:spPr/>
    </dgm:pt>
    <dgm:pt modelId="{2496D1C1-3F6D-4724-9050-47F00DE188BB}" type="pres">
      <dgm:prSet presAssocID="{AE8C8BD0-6946-4291-8F81-34260C5E5BD9}" presName="sibTrans" presStyleLbl="sibTrans2D1" presStyleIdx="4" presStyleCnt="5"/>
      <dgm:spPr/>
    </dgm:pt>
    <dgm:pt modelId="{C9778149-E11F-44D1-BFD9-54C49E44747B}" type="pres">
      <dgm:prSet presAssocID="{AE8C8BD0-6946-4291-8F81-34260C5E5BD9}" presName="connectorText" presStyleLbl="sibTrans2D1" presStyleIdx="4" presStyleCnt="5"/>
      <dgm:spPr/>
    </dgm:pt>
  </dgm:ptLst>
  <dgm:cxnLst>
    <dgm:cxn modelId="{7F4E5504-2A6D-49AF-8BC6-29D2CE4B94A4}" srcId="{897F1CD1-51D2-48CA-B9E7-76EE6392FEAE}" destId="{8B5CD8B8-3D98-47D7-A056-DD8273896942}" srcOrd="4" destOrd="0" parTransId="{633A0A50-5FAA-4B1E-A7D7-711049C214B6}" sibTransId="{AE8C8BD0-6946-4291-8F81-34260C5E5BD9}"/>
    <dgm:cxn modelId="{27EFD10A-9138-4CC1-A4C2-B7C2325A5432}" type="presOf" srcId="{91164CFE-0246-49CF-8BE2-44947473D63B}" destId="{24DFE0B5-20F1-4ABB-98C8-DA364D6B261B}" srcOrd="1" destOrd="0" presId="urn:microsoft.com/office/officeart/2005/8/layout/cycle2"/>
    <dgm:cxn modelId="{B0AB770B-A400-4009-A79F-DBDF4B6134C2}" type="presOf" srcId="{9E5059E7-0CAB-4C75-9762-2F717617BC4C}" destId="{5FEE141D-892A-45BD-AE49-F406EC1E3225}" srcOrd="1" destOrd="0" presId="urn:microsoft.com/office/officeart/2005/8/layout/cycle2"/>
    <dgm:cxn modelId="{E53C3C13-A202-4341-A549-5D6C0171E816}" type="presOf" srcId="{897F1CD1-51D2-48CA-B9E7-76EE6392FEAE}" destId="{C274A4F2-AD54-4C1B-9A27-5ED48E3096A7}" srcOrd="0" destOrd="0" presId="urn:microsoft.com/office/officeart/2005/8/layout/cycle2"/>
    <dgm:cxn modelId="{EFB9B014-359C-4933-8A6B-E5909A865924}" type="presOf" srcId="{EEDE4792-CCFF-4369-AFC5-D17173D5AC96}" destId="{839124F1-3359-494E-B446-E51192131CF9}" srcOrd="1" destOrd="0" presId="urn:microsoft.com/office/officeart/2005/8/layout/cycle2"/>
    <dgm:cxn modelId="{9BF68118-59CD-4F99-96B4-82A729904D66}" type="presOf" srcId="{9E5059E7-0CAB-4C75-9762-2F717617BC4C}" destId="{506FDC23-584B-4772-B41D-1D5706D80175}" srcOrd="0" destOrd="0" presId="urn:microsoft.com/office/officeart/2005/8/layout/cycle2"/>
    <dgm:cxn modelId="{2E6BEE23-DE90-44A6-B942-9314F661500E}" srcId="{897F1CD1-51D2-48CA-B9E7-76EE6392FEAE}" destId="{1A60D80C-BEC1-4A74-A7E8-9E5537F11653}" srcOrd="3" destOrd="0" parTransId="{3CB514E3-17BA-462B-B3C5-EBB4F8C1E2A0}" sibTransId="{6D5D688D-9A22-4119-9871-D61C93AA0DA6}"/>
    <dgm:cxn modelId="{735F3225-A8E0-42D4-8B2C-545D1C92DC25}" srcId="{897F1CD1-51D2-48CA-B9E7-76EE6392FEAE}" destId="{A6BC3267-9071-4C09-BEDE-A7626448CA18}" srcOrd="1" destOrd="0" parTransId="{9951A9C8-560A-452F-8DEE-2C0C77AB5BEA}" sibTransId="{EEDE4792-CCFF-4369-AFC5-D17173D5AC96}"/>
    <dgm:cxn modelId="{4012D65B-5C33-41D6-AC35-52A838FC1F37}" type="presOf" srcId="{313C0E30-DAF3-4CAB-90F3-7028C7CD33EB}" destId="{EACD96C5-8AD4-4105-8501-38F54E2BED06}" srcOrd="0" destOrd="0" presId="urn:microsoft.com/office/officeart/2005/8/layout/cycle2"/>
    <dgm:cxn modelId="{B39A8063-3F86-47DE-97B0-FBC6E8ADEFBE}" srcId="{897F1CD1-51D2-48CA-B9E7-76EE6392FEAE}" destId="{2F862AD7-843C-437D-ADDF-DC70F2F472C6}" srcOrd="0" destOrd="0" parTransId="{5026BBAC-76C9-4AD3-B210-DDDF5D64B89F}" sibTransId="{9E5059E7-0CAB-4C75-9762-2F717617BC4C}"/>
    <dgm:cxn modelId="{DC8B1764-5007-4267-8B3C-2A4B12FBA38A}" type="presOf" srcId="{6D5D688D-9A22-4119-9871-D61C93AA0DA6}" destId="{015544FD-9440-4842-A65B-A143C484FE15}" srcOrd="1" destOrd="0" presId="urn:microsoft.com/office/officeart/2005/8/layout/cycle2"/>
    <dgm:cxn modelId="{51F1D345-2891-4A8B-9208-9C0AB0C6F496}" type="presOf" srcId="{A6BC3267-9071-4C09-BEDE-A7626448CA18}" destId="{725EF30B-8069-410D-B961-5BA0510FDC7B}" srcOrd="0" destOrd="0" presId="urn:microsoft.com/office/officeart/2005/8/layout/cycle2"/>
    <dgm:cxn modelId="{BB669068-6673-431B-B941-D164EF59387D}" type="presOf" srcId="{AE8C8BD0-6946-4291-8F81-34260C5E5BD9}" destId="{2496D1C1-3F6D-4724-9050-47F00DE188BB}" srcOrd="0" destOrd="0" presId="urn:microsoft.com/office/officeart/2005/8/layout/cycle2"/>
    <dgm:cxn modelId="{1B8A9049-61FC-4CB6-9239-7D8B5317A01B}" type="presOf" srcId="{1A60D80C-BEC1-4A74-A7E8-9E5537F11653}" destId="{4CB7E863-139A-4687-84A8-D3BCC7F36806}" srcOrd="0" destOrd="0" presId="urn:microsoft.com/office/officeart/2005/8/layout/cycle2"/>
    <dgm:cxn modelId="{8FEF674B-684E-41A9-AE8E-77B62A842791}" type="presOf" srcId="{EEDE4792-CCFF-4369-AFC5-D17173D5AC96}" destId="{D064767A-1E08-4C9F-957E-39021F76C3FA}" srcOrd="0" destOrd="0" presId="urn:microsoft.com/office/officeart/2005/8/layout/cycle2"/>
    <dgm:cxn modelId="{7A402981-B34B-4112-8F6D-6B65F71F238C}" type="presOf" srcId="{AE8C8BD0-6946-4291-8F81-34260C5E5BD9}" destId="{C9778149-E11F-44D1-BFD9-54C49E44747B}" srcOrd="1" destOrd="0" presId="urn:microsoft.com/office/officeart/2005/8/layout/cycle2"/>
    <dgm:cxn modelId="{84731D93-9631-498B-BB5C-49C2B83BD981}" type="presOf" srcId="{6D5D688D-9A22-4119-9871-D61C93AA0DA6}" destId="{53406142-4EF3-424A-ACE5-B066A367D2A6}" srcOrd="0" destOrd="0" presId="urn:microsoft.com/office/officeart/2005/8/layout/cycle2"/>
    <dgm:cxn modelId="{DA6588A8-8837-4E7B-9A81-EE311AB8DFE1}" type="presOf" srcId="{8B5CD8B8-3D98-47D7-A056-DD8273896942}" destId="{A6C134A2-4E62-4E0A-92C5-9B70EABCF5C6}" srcOrd="0" destOrd="0" presId="urn:microsoft.com/office/officeart/2005/8/layout/cycle2"/>
    <dgm:cxn modelId="{2F8019BC-91D3-4378-9E5C-B8F73A3471F8}" srcId="{897F1CD1-51D2-48CA-B9E7-76EE6392FEAE}" destId="{313C0E30-DAF3-4CAB-90F3-7028C7CD33EB}" srcOrd="2" destOrd="0" parTransId="{B6A33922-09FB-4E52-B8F1-F5364AFC5155}" sibTransId="{91164CFE-0246-49CF-8BE2-44947473D63B}"/>
    <dgm:cxn modelId="{1B8464F6-BC1E-4596-94BB-27507F8F6809}" type="presOf" srcId="{2F862AD7-843C-437D-ADDF-DC70F2F472C6}" destId="{E0353345-7DF0-4CA8-9387-4824DA2E05EB}" srcOrd="0" destOrd="0" presId="urn:microsoft.com/office/officeart/2005/8/layout/cycle2"/>
    <dgm:cxn modelId="{6A94F6F8-DC01-4A31-83FA-3FE0F8CE256E}" type="presOf" srcId="{91164CFE-0246-49CF-8BE2-44947473D63B}" destId="{E3BBF7C8-2371-4406-AA74-E8EBBF201A34}" srcOrd="0" destOrd="0" presId="urn:microsoft.com/office/officeart/2005/8/layout/cycle2"/>
    <dgm:cxn modelId="{441CC170-90FC-4C6C-91E5-48E3451B40B1}" type="presParOf" srcId="{C274A4F2-AD54-4C1B-9A27-5ED48E3096A7}" destId="{E0353345-7DF0-4CA8-9387-4824DA2E05EB}" srcOrd="0" destOrd="0" presId="urn:microsoft.com/office/officeart/2005/8/layout/cycle2"/>
    <dgm:cxn modelId="{E763BF51-5746-4376-9F23-81C6F3541957}" type="presParOf" srcId="{C274A4F2-AD54-4C1B-9A27-5ED48E3096A7}" destId="{506FDC23-584B-4772-B41D-1D5706D80175}" srcOrd="1" destOrd="0" presId="urn:microsoft.com/office/officeart/2005/8/layout/cycle2"/>
    <dgm:cxn modelId="{AA54587F-F13C-4028-A622-D4853C2E3E94}" type="presParOf" srcId="{506FDC23-584B-4772-B41D-1D5706D80175}" destId="{5FEE141D-892A-45BD-AE49-F406EC1E3225}" srcOrd="0" destOrd="0" presId="urn:microsoft.com/office/officeart/2005/8/layout/cycle2"/>
    <dgm:cxn modelId="{AEF6BE1B-B31D-4A63-B70B-FA84DC8B2CF6}" type="presParOf" srcId="{C274A4F2-AD54-4C1B-9A27-5ED48E3096A7}" destId="{725EF30B-8069-410D-B961-5BA0510FDC7B}" srcOrd="2" destOrd="0" presId="urn:microsoft.com/office/officeart/2005/8/layout/cycle2"/>
    <dgm:cxn modelId="{BE6E1C9C-3126-4FB0-9A06-44CCA8A47077}" type="presParOf" srcId="{C274A4F2-AD54-4C1B-9A27-5ED48E3096A7}" destId="{D064767A-1E08-4C9F-957E-39021F76C3FA}" srcOrd="3" destOrd="0" presId="urn:microsoft.com/office/officeart/2005/8/layout/cycle2"/>
    <dgm:cxn modelId="{F83877AF-F138-4ABF-A115-FC7AE69F5ACB}" type="presParOf" srcId="{D064767A-1E08-4C9F-957E-39021F76C3FA}" destId="{839124F1-3359-494E-B446-E51192131CF9}" srcOrd="0" destOrd="0" presId="urn:microsoft.com/office/officeart/2005/8/layout/cycle2"/>
    <dgm:cxn modelId="{EDB1A97A-A8BE-4037-AB03-88EE580C9AB5}" type="presParOf" srcId="{C274A4F2-AD54-4C1B-9A27-5ED48E3096A7}" destId="{EACD96C5-8AD4-4105-8501-38F54E2BED06}" srcOrd="4" destOrd="0" presId="urn:microsoft.com/office/officeart/2005/8/layout/cycle2"/>
    <dgm:cxn modelId="{023FEC24-BAC7-4F82-B538-50F90F2A074D}" type="presParOf" srcId="{C274A4F2-AD54-4C1B-9A27-5ED48E3096A7}" destId="{E3BBF7C8-2371-4406-AA74-E8EBBF201A34}" srcOrd="5" destOrd="0" presId="urn:microsoft.com/office/officeart/2005/8/layout/cycle2"/>
    <dgm:cxn modelId="{0A92AE2E-9BB6-4C54-97A7-82937BDDE856}" type="presParOf" srcId="{E3BBF7C8-2371-4406-AA74-E8EBBF201A34}" destId="{24DFE0B5-20F1-4ABB-98C8-DA364D6B261B}" srcOrd="0" destOrd="0" presId="urn:microsoft.com/office/officeart/2005/8/layout/cycle2"/>
    <dgm:cxn modelId="{CBF5D3F1-0A7C-43EF-B118-E61816032690}" type="presParOf" srcId="{C274A4F2-AD54-4C1B-9A27-5ED48E3096A7}" destId="{4CB7E863-139A-4687-84A8-D3BCC7F36806}" srcOrd="6" destOrd="0" presId="urn:microsoft.com/office/officeart/2005/8/layout/cycle2"/>
    <dgm:cxn modelId="{1484F553-13D7-4B04-979E-95CF72CE03E1}" type="presParOf" srcId="{C274A4F2-AD54-4C1B-9A27-5ED48E3096A7}" destId="{53406142-4EF3-424A-ACE5-B066A367D2A6}" srcOrd="7" destOrd="0" presId="urn:microsoft.com/office/officeart/2005/8/layout/cycle2"/>
    <dgm:cxn modelId="{A5BD865E-D409-42FD-A130-2386248265C7}" type="presParOf" srcId="{53406142-4EF3-424A-ACE5-B066A367D2A6}" destId="{015544FD-9440-4842-A65B-A143C484FE15}" srcOrd="0" destOrd="0" presId="urn:microsoft.com/office/officeart/2005/8/layout/cycle2"/>
    <dgm:cxn modelId="{D70FBB15-2605-4F66-9F55-2B1455178C92}" type="presParOf" srcId="{C274A4F2-AD54-4C1B-9A27-5ED48E3096A7}" destId="{A6C134A2-4E62-4E0A-92C5-9B70EABCF5C6}" srcOrd="8" destOrd="0" presId="urn:microsoft.com/office/officeart/2005/8/layout/cycle2"/>
    <dgm:cxn modelId="{827858B9-2035-4A1A-8A48-09C8B43026BB}" type="presParOf" srcId="{C274A4F2-AD54-4C1B-9A27-5ED48E3096A7}" destId="{2496D1C1-3F6D-4724-9050-47F00DE188BB}" srcOrd="9" destOrd="0" presId="urn:microsoft.com/office/officeart/2005/8/layout/cycle2"/>
    <dgm:cxn modelId="{5BDC01F6-CE9F-427A-8355-123D631908C1}" type="presParOf" srcId="{2496D1C1-3F6D-4724-9050-47F00DE188BB}" destId="{C9778149-E11F-44D1-BFD9-54C49E44747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6A29CA-E513-4860-978E-5ED48ED2D8BF}" type="doc">
      <dgm:prSet loTypeId="urn:microsoft.com/office/officeart/2005/8/layout/vList3" loCatId="picture" qsTypeId="urn:microsoft.com/office/officeart/2005/8/quickstyle/simple1" qsCatId="simple" csTypeId="urn:microsoft.com/office/officeart/2005/8/colors/accent1_2" csCatId="accent1" phldr="1"/>
      <dgm:spPr/>
    </dgm:pt>
    <dgm:pt modelId="{DD98E1F9-ECC8-4BC2-9656-2562577F6F30}">
      <dgm:prSet phldrT="[Text]"/>
      <dgm:spPr>
        <a:solidFill>
          <a:schemeClr val="tx1">
            <a:lumMod val="65000"/>
            <a:lumOff val="35000"/>
          </a:schemeClr>
        </a:solidFill>
      </dgm:spPr>
      <dgm:t>
        <a:bodyPr/>
        <a:lstStyle/>
        <a:p>
          <a:r>
            <a:rPr lang="en-US" dirty="0"/>
            <a:t>Credit Culture</a:t>
          </a:r>
        </a:p>
      </dgm:t>
    </dgm:pt>
    <dgm:pt modelId="{427279D7-F5A0-47CB-8825-353592B38F90}" type="parTrans" cxnId="{D74D5F8F-0853-4E11-A043-3F2A6F8D01B2}">
      <dgm:prSet/>
      <dgm:spPr/>
      <dgm:t>
        <a:bodyPr/>
        <a:lstStyle/>
        <a:p>
          <a:endParaRPr lang="en-US"/>
        </a:p>
      </dgm:t>
    </dgm:pt>
    <dgm:pt modelId="{85FD6F4D-E224-4155-9CED-D6EBDB492B41}" type="sibTrans" cxnId="{D74D5F8F-0853-4E11-A043-3F2A6F8D01B2}">
      <dgm:prSet/>
      <dgm:spPr/>
      <dgm:t>
        <a:bodyPr/>
        <a:lstStyle/>
        <a:p>
          <a:endParaRPr lang="en-US"/>
        </a:p>
      </dgm:t>
    </dgm:pt>
    <dgm:pt modelId="{A4D25321-C7B2-449F-AF83-7B43F37B6F5E}">
      <dgm:prSet phldrT="[Text]"/>
      <dgm:spPr>
        <a:solidFill>
          <a:schemeClr val="tx1">
            <a:lumMod val="65000"/>
            <a:lumOff val="35000"/>
          </a:schemeClr>
        </a:solidFill>
      </dgm:spPr>
      <dgm:t>
        <a:bodyPr/>
        <a:lstStyle/>
        <a:p>
          <a:r>
            <a:rPr lang="en-US" dirty="0"/>
            <a:t>Guiding Principles</a:t>
          </a:r>
        </a:p>
      </dgm:t>
    </dgm:pt>
    <dgm:pt modelId="{EDC5A79D-8603-487C-B54D-6F8445E427A9}" type="parTrans" cxnId="{D68ECF98-513F-405E-B1E5-A84162D0F033}">
      <dgm:prSet/>
      <dgm:spPr/>
      <dgm:t>
        <a:bodyPr/>
        <a:lstStyle/>
        <a:p>
          <a:endParaRPr lang="en-US"/>
        </a:p>
      </dgm:t>
    </dgm:pt>
    <dgm:pt modelId="{3C48691D-5945-452A-AF68-89239086DDCE}" type="sibTrans" cxnId="{D68ECF98-513F-405E-B1E5-A84162D0F033}">
      <dgm:prSet/>
      <dgm:spPr/>
      <dgm:t>
        <a:bodyPr/>
        <a:lstStyle/>
        <a:p>
          <a:endParaRPr lang="en-US"/>
        </a:p>
      </dgm:t>
    </dgm:pt>
    <dgm:pt modelId="{EE79B3AD-3B58-4EE6-8BED-430D254ED62F}">
      <dgm:prSet phldrT="[Text]"/>
      <dgm:spPr>
        <a:solidFill>
          <a:schemeClr val="tx1">
            <a:lumMod val="65000"/>
            <a:lumOff val="35000"/>
          </a:schemeClr>
        </a:solidFill>
      </dgm:spPr>
      <dgm:t>
        <a:bodyPr/>
        <a:lstStyle/>
        <a:p>
          <a:r>
            <a:rPr lang="en-US" dirty="0"/>
            <a:t>Market Related Success</a:t>
          </a:r>
        </a:p>
      </dgm:t>
    </dgm:pt>
    <dgm:pt modelId="{4E0C77F7-97FD-4EB8-B7C5-2D5F2DFC8476}" type="parTrans" cxnId="{6804A5EA-1CAE-4643-830D-532C4DCD89CF}">
      <dgm:prSet/>
      <dgm:spPr/>
      <dgm:t>
        <a:bodyPr/>
        <a:lstStyle/>
        <a:p>
          <a:endParaRPr lang="en-US"/>
        </a:p>
      </dgm:t>
    </dgm:pt>
    <dgm:pt modelId="{2DD2F023-E48D-4D5D-A198-A1B5E0DFAB54}" type="sibTrans" cxnId="{6804A5EA-1CAE-4643-830D-532C4DCD89CF}">
      <dgm:prSet/>
      <dgm:spPr/>
      <dgm:t>
        <a:bodyPr/>
        <a:lstStyle/>
        <a:p>
          <a:endParaRPr lang="en-US"/>
        </a:p>
      </dgm:t>
    </dgm:pt>
    <dgm:pt modelId="{097618A5-2325-4691-BB0A-1904808F4AC7}" type="pres">
      <dgm:prSet presAssocID="{406A29CA-E513-4860-978E-5ED48ED2D8BF}" presName="linearFlow" presStyleCnt="0">
        <dgm:presLayoutVars>
          <dgm:dir/>
          <dgm:resizeHandles val="exact"/>
        </dgm:presLayoutVars>
      </dgm:prSet>
      <dgm:spPr/>
    </dgm:pt>
    <dgm:pt modelId="{1B95CC0C-5870-430A-9CD7-F67841556B70}" type="pres">
      <dgm:prSet presAssocID="{DD98E1F9-ECC8-4BC2-9656-2562577F6F30}" presName="composite" presStyleCnt="0"/>
      <dgm:spPr/>
    </dgm:pt>
    <dgm:pt modelId="{F38E9549-EB8E-4B87-8103-0C269EC61E56}" type="pres">
      <dgm:prSet presAssocID="{DD98E1F9-ECC8-4BC2-9656-2562577F6F30}" presName="imgShp" presStyleLbl="fgImgPlace1" presStyleIdx="0" presStyleCnt="3" custScaleX="94609" custScaleY="91854" custLinFactNeighborX="823" custLinFactNeighborY="3368"/>
      <dgm:spPr>
        <a:blipFill rotWithShape="1">
          <a:blip xmlns:r="http://schemas.openxmlformats.org/officeDocument/2006/relationships" r:embed="rId1"/>
          <a:srcRect/>
          <a:stretch>
            <a:fillRect t="-13000" b="-13000"/>
          </a:stretch>
        </a:blipFill>
      </dgm:spPr>
    </dgm:pt>
    <dgm:pt modelId="{90F866B6-33B9-4EBF-A852-5A1E747E64AB}" type="pres">
      <dgm:prSet presAssocID="{DD98E1F9-ECC8-4BC2-9656-2562577F6F30}" presName="txShp" presStyleLbl="node1" presStyleIdx="0" presStyleCnt="3">
        <dgm:presLayoutVars>
          <dgm:bulletEnabled val="1"/>
        </dgm:presLayoutVars>
      </dgm:prSet>
      <dgm:spPr/>
    </dgm:pt>
    <dgm:pt modelId="{0654024D-0E26-4AE8-8EDE-7035509102A3}" type="pres">
      <dgm:prSet presAssocID="{85FD6F4D-E224-4155-9CED-D6EBDB492B41}" presName="spacing" presStyleCnt="0"/>
      <dgm:spPr/>
    </dgm:pt>
    <dgm:pt modelId="{8098DD72-5897-4120-8B3E-134AB9C00001}" type="pres">
      <dgm:prSet presAssocID="{A4D25321-C7B2-449F-AF83-7B43F37B6F5E}" presName="composite" presStyleCnt="0"/>
      <dgm:spPr/>
    </dgm:pt>
    <dgm:pt modelId="{A77497F7-74ED-471D-8215-E43DB6B37AB0}" type="pres">
      <dgm:prSet presAssocID="{A4D25321-C7B2-449F-AF83-7B43F37B6F5E}" presName="imgShp" presStyleLbl="fgImgPlace1" presStyleIdx="1" presStyleCnt="3"/>
      <dgm:spPr>
        <a:blipFill rotWithShape="1">
          <a:blip xmlns:r="http://schemas.openxmlformats.org/officeDocument/2006/relationships" r:embed="rId1"/>
          <a:srcRect/>
          <a:stretch>
            <a:fillRect t="-7000" b="-7000"/>
          </a:stretch>
        </a:blipFill>
      </dgm:spPr>
    </dgm:pt>
    <dgm:pt modelId="{45DB5254-C40D-4405-B633-C4B0177548BB}" type="pres">
      <dgm:prSet presAssocID="{A4D25321-C7B2-449F-AF83-7B43F37B6F5E}" presName="txShp" presStyleLbl="node1" presStyleIdx="1" presStyleCnt="3">
        <dgm:presLayoutVars>
          <dgm:bulletEnabled val="1"/>
        </dgm:presLayoutVars>
      </dgm:prSet>
      <dgm:spPr/>
    </dgm:pt>
    <dgm:pt modelId="{0E611931-B022-4AF0-8D74-4453D69050A5}" type="pres">
      <dgm:prSet presAssocID="{3C48691D-5945-452A-AF68-89239086DDCE}" presName="spacing" presStyleCnt="0"/>
      <dgm:spPr/>
    </dgm:pt>
    <dgm:pt modelId="{B8A6FD29-B4E8-428F-B51A-2A2DC9D8914C}" type="pres">
      <dgm:prSet presAssocID="{EE79B3AD-3B58-4EE6-8BED-430D254ED62F}" presName="composite" presStyleCnt="0"/>
      <dgm:spPr/>
    </dgm:pt>
    <dgm:pt modelId="{7A1B5AC0-44E6-4776-BF8D-86794E2D5C53}" type="pres">
      <dgm:prSet presAssocID="{EE79B3AD-3B58-4EE6-8BED-430D254ED62F}" presName="imgShp" presStyleLbl="fgImgPlace1" presStyleIdx="2" presStyleCnt="3"/>
      <dgm:spPr>
        <a:blipFill rotWithShape="1">
          <a:blip xmlns:r="http://schemas.openxmlformats.org/officeDocument/2006/relationships" r:embed="rId1"/>
          <a:srcRect/>
          <a:stretch>
            <a:fillRect t="-7000" b="-7000"/>
          </a:stretch>
        </a:blipFill>
      </dgm:spPr>
    </dgm:pt>
    <dgm:pt modelId="{21280011-7D12-4EC1-8491-2DAEC63244DC}" type="pres">
      <dgm:prSet presAssocID="{EE79B3AD-3B58-4EE6-8BED-430D254ED62F}" presName="txShp" presStyleLbl="node1" presStyleIdx="2" presStyleCnt="3">
        <dgm:presLayoutVars>
          <dgm:bulletEnabled val="1"/>
        </dgm:presLayoutVars>
      </dgm:prSet>
      <dgm:spPr/>
    </dgm:pt>
  </dgm:ptLst>
  <dgm:cxnLst>
    <dgm:cxn modelId="{D74D5F8F-0853-4E11-A043-3F2A6F8D01B2}" srcId="{406A29CA-E513-4860-978E-5ED48ED2D8BF}" destId="{DD98E1F9-ECC8-4BC2-9656-2562577F6F30}" srcOrd="0" destOrd="0" parTransId="{427279D7-F5A0-47CB-8825-353592B38F90}" sibTransId="{85FD6F4D-E224-4155-9CED-D6EBDB492B41}"/>
    <dgm:cxn modelId="{D68ECF98-513F-405E-B1E5-A84162D0F033}" srcId="{406A29CA-E513-4860-978E-5ED48ED2D8BF}" destId="{A4D25321-C7B2-449F-AF83-7B43F37B6F5E}" srcOrd="1" destOrd="0" parTransId="{EDC5A79D-8603-487C-B54D-6F8445E427A9}" sibTransId="{3C48691D-5945-452A-AF68-89239086DDCE}"/>
    <dgm:cxn modelId="{E2B1639D-78D0-4E27-BC18-9D98FB7E8E7A}" type="presOf" srcId="{406A29CA-E513-4860-978E-5ED48ED2D8BF}" destId="{097618A5-2325-4691-BB0A-1904808F4AC7}" srcOrd="0" destOrd="0" presId="urn:microsoft.com/office/officeart/2005/8/layout/vList3"/>
    <dgm:cxn modelId="{4178A0AE-444F-42FA-A580-EF7CBC33E3EF}" type="presOf" srcId="{A4D25321-C7B2-449F-AF83-7B43F37B6F5E}" destId="{45DB5254-C40D-4405-B633-C4B0177548BB}" srcOrd="0" destOrd="0" presId="urn:microsoft.com/office/officeart/2005/8/layout/vList3"/>
    <dgm:cxn modelId="{A6AE51B4-AA74-4CBB-B9D2-53CBB73E68A1}" type="presOf" srcId="{DD98E1F9-ECC8-4BC2-9656-2562577F6F30}" destId="{90F866B6-33B9-4EBF-A852-5A1E747E64AB}" srcOrd="0" destOrd="0" presId="urn:microsoft.com/office/officeart/2005/8/layout/vList3"/>
    <dgm:cxn modelId="{AD0DF6E2-83AD-4D2A-A077-FD144DDEBFD0}" type="presOf" srcId="{EE79B3AD-3B58-4EE6-8BED-430D254ED62F}" destId="{21280011-7D12-4EC1-8491-2DAEC63244DC}" srcOrd="0" destOrd="0" presId="urn:microsoft.com/office/officeart/2005/8/layout/vList3"/>
    <dgm:cxn modelId="{6804A5EA-1CAE-4643-830D-532C4DCD89CF}" srcId="{406A29CA-E513-4860-978E-5ED48ED2D8BF}" destId="{EE79B3AD-3B58-4EE6-8BED-430D254ED62F}" srcOrd="2" destOrd="0" parTransId="{4E0C77F7-97FD-4EB8-B7C5-2D5F2DFC8476}" sibTransId="{2DD2F023-E48D-4D5D-A198-A1B5E0DFAB54}"/>
    <dgm:cxn modelId="{CB07D1BB-E4A0-42D6-AEA6-0F9FF3A2D9A1}" type="presParOf" srcId="{097618A5-2325-4691-BB0A-1904808F4AC7}" destId="{1B95CC0C-5870-430A-9CD7-F67841556B70}" srcOrd="0" destOrd="0" presId="urn:microsoft.com/office/officeart/2005/8/layout/vList3"/>
    <dgm:cxn modelId="{504DCAF5-6086-4D74-A056-FCC399E2268F}" type="presParOf" srcId="{1B95CC0C-5870-430A-9CD7-F67841556B70}" destId="{F38E9549-EB8E-4B87-8103-0C269EC61E56}" srcOrd="0" destOrd="0" presId="urn:microsoft.com/office/officeart/2005/8/layout/vList3"/>
    <dgm:cxn modelId="{A6B1F87F-9D46-43A5-B5C9-B5666E7DFA88}" type="presParOf" srcId="{1B95CC0C-5870-430A-9CD7-F67841556B70}" destId="{90F866B6-33B9-4EBF-A852-5A1E747E64AB}" srcOrd="1" destOrd="0" presId="urn:microsoft.com/office/officeart/2005/8/layout/vList3"/>
    <dgm:cxn modelId="{7A35E790-F245-4E50-BAC6-ED7C4B6F2E77}" type="presParOf" srcId="{097618A5-2325-4691-BB0A-1904808F4AC7}" destId="{0654024D-0E26-4AE8-8EDE-7035509102A3}" srcOrd="1" destOrd="0" presId="urn:microsoft.com/office/officeart/2005/8/layout/vList3"/>
    <dgm:cxn modelId="{28B8C986-1184-48F1-AF51-378E99345AC5}" type="presParOf" srcId="{097618A5-2325-4691-BB0A-1904808F4AC7}" destId="{8098DD72-5897-4120-8B3E-134AB9C00001}" srcOrd="2" destOrd="0" presId="urn:microsoft.com/office/officeart/2005/8/layout/vList3"/>
    <dgm:cxn modelId="{B12CD2AD-890B-407F-8030-D9DF8B28DE65}" type="presParOf" srcId="{8098DD72-5897-4120-8B3E-134AB9C00001}" destId="{A77497F7-74ED-471D-8215-E43DB6B37AB0}" srcOrd="0" destOrd="0" presId="urn:microsoft.com/office/officeart/2005/8/layout/vList3"/>
    <dgm:cxn modelId="{29873280-E066-4329-B958-3341BCB10E30}" type="presParOf" srcId="{8098DD72-5897-4120-8B3E-134AB9C00001}" destId="{45DB5254-C40D-4405-B633-C4B0177548BB}" srcOrd="1" destOrd="0" presId="urn:microsoft.com/office/officeart/2005/8/layout/vList3"/>
    <dgm:cxn modelId="{E5A22487-E326-4CFD-A0FC-81D8B4A9596E}" type="presParOf" srcId="{097618A5-2325-4691-BB0A-1904808F4AC7}" destId="{0E611931-B022-4AF0-8D74-4453D69050A5}" srcOrd="3" destOrd="0" presId="urn:microsoft.com/office/officeart/2005/8/layout/vList3"/>
    <dgm:cxn modelId="{B3844A1B-A3F5-441A-97C3-FBCA5319A296}" type="presParOf" srcId="{097618A5-2325-4691-BB0A-1904808F4AC7}" destId="{B8A6FD29-B4E8-428F-B51A-2A2DC9D8914C}" srcOrd="4" destOrd="0" presId="urn:microsoft.com/office/officeart/2005/8/layout/vList3"/>
    <dgm:cxn modelId="{9A49A9D2-5C15-4EC1-ABC0-CF76B70FF142}" type="presParOf" srcId="{B8A6FD29-B4E8-428F-B51A-2A2DC9D8914C}" destId="{7A1B5AC0-44E6-4776-BF8D-86794E2D5C53}" srcOrd="0" destOrd="0" presId="urn:microsoft.com/office/officeart/2005/8/layout/vList3"/>
    <dgm:cxn modelId="{F41263CC-D4BF-4036-BEA5-840AE87839AA}" type="presParOf" srcId="{B8A6FD29-B4E8-428F-B51A-2A2DC9D8914C}" destId="{21280011-7D12-4EC1-8491-2DAEC63244D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53345-7DF0-4CA8-9387-4824DA2E05EB}">
      <dsp:nvSpPr>
        <dsp:cNvPr id="0" name=""/>
        <dsp:cNvSpPr/>
      </dsp:nvSpPr>
      <dsp:spPr>
        <a:xfrm>
          <a:off x="3246437" y="534"/>
          <a:ext cx="1635124" cy="163512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Good Economic Times</a:t>
          </a:r>
        </a:p>
      </dsp:txBody>
      <dsp:txXfrm>
        <a:off x="3485895" y="239992"/>
        <a:ext cx="1156208" cy="1156208"/>
      </dsp:txXfrm>
    </dsp:sp>
    <dsp:sp modelId="{506FDC23-584B-4772-B41D-1D5706D80175}">
      <dsp:nvSpPr>
        <dsp:cNvPr id="0" name=""/>
        <dsp:cNvSpPr/>
      </dsp:nvSpPr>
      <dsp:spPr>
        <a:xfrm rot="2160000">
          <a:off x="4830234" y="1257302"/>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842728" y="1329221"/>
        <a:ext cx="305286" cy="331112"/>
      </dsp:txXfrm>
    </dsp:sp>
    <dsp:sp modelId="{725EF30B-8069-410D-B961-5BA0510FDC7B}">
      <dsp:nvSpPr>
        <dsp:cNvPr id="0" name=""/>
        <dsp:cNvSpPr/>
      </dsp:nvSpPr>
      <dsp:spPr>
        <a:xfrm>
          <a:off x="5235001" y="1445310"/>
          <a:ext cx="1635124" cy="163512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Companies making money</a:t>
          </a:r>
        </a:p>
      </dsp:txBody>
      <dsp:txXfrm>
        <a:off x="5474459" y="1684768"/>
        <a:ext cx="1156208" cy="1156208"/>
      </dsp:txXfrm>
    </dsp:sp>
    <dsp:sp modelId="{D064767A-1E08-4C9F-957E-39021F76C3FA}">
      <dsp:nvSpPr>
        <dsp:cNvPr id="0" name=""/>
        <dsp:cNvSpPr/>
      </dsp:nvSpPr>
      <dsp:spPr>
        <a:xfrm rot="6480000">
          <a:off x="5458534" y="3144055"/>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5544168" y="3192209"/>
        <a:ext cx="305286" cy="331112"/>
      </dsp:txXfrm>
    </dsp:sp>
    <dsp:sp modelId="{EACD96C5-8AD4-4105-8501-38F54E2BED06}">
      <dsp:nvSpPr>
        <dsp:cNvPr id="0" name=""/>
        <dsp:cNvSpPr/>
      </dsp:nvSpPr>
      <dsp:spPr>
        <a:xfrm>
          <a:off x="4475437" y="3783007"/>
          <a:ext cx="1635124" cy="163512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Portfolio growing</a:t>
          </a:r>
        </a:p>
      </dsp:txBody>
      <dsp:txXfrm>
        <a:off x="4714895" y="4022465"/>
        <a:ext cx="1156208" cy="1156208"/>
      </dsp:txXfrm>
    </dsp:sp>
    <dsp:sp modelId="{E3BBF7C8-2371-4406-AA74-E8EBBF201A34}">
      <dsp:nvSpPr>
        <dsp:cNvPr id="0" name=""/>
        <dsp:cNvSpPr/>
      </dsp:nvSpPr>
      <dsp:spPr>
        <a:xfrm rot="10800000">
          <a:off x="3858281" y="4324642"/>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3989118" y="4435013"/>
        <a:ext cx="305286" cy="331112"/>
      </dsp:txXfrm>
    </dsp:sp>
    <dsp:sp modelId="{4CB7E863-139A-4687-84A8-D3BCC7F36806}">
      <dsp:nvSpPr>
        <dsp:cNvPr id="0" name=""/>
        <dsp:cNvSpPr/>
      </dsp:nvSpPr>
      <dsp:spPr>
        <a:xfrm>
          <a:off x="2017437" y="3783007"/>
          <a:ext cx="1635124" cy="163512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Risk ratings reflect these good times</a:t>
          </a:r>
        </a:p>
      </dsp:txBody>
      <dsp:txXfrm>
        <a:off x="2256895" y="4022465"/>
        <a:ext cx="1156208" cy="1156208"/>
      </dsp:txXfrm>
    </dsp:sp>
    <dsp:sp modelId="{53406142-4EF3-424A-ACE5-B066A367D2A6}">
      <dsp:nvSpPr>
        <dsp:cNvPr id="0" name=""/>
        <dsp:cNvSpPr/>
      </dsp:nvSpPr>
      <dsp:spPr>
        <a:xfrm rot="15120000">
          <a:off x="2240970" y="3167533"/>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2326604" y="3340121"/>
        <a:ext cx="305286" cy="331112"/>
      </dsp:txXfrm>
    </dsp:sp>
    <dsp:sp modelId="{A6C134A2-4E62-4E0A-92C5-9B70EABCF5C6}">
      <dsp:nvSpPr>
        <dsp:cNvPr id="0" name=""/>
        <dsp:cNvSpPr/>
      </dsp:nvSpPr>
      <dsp:spPr>
        <a:xfrm>
          <a:off x="1257873" y="1445310"/>
          <a:ext cx="1635124" cy="163512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Press the line to make more loans</a:t>
          </a:r>
        </a:p>
      </dsp:txBody>
      <dsp:txXfrm>
        <a:off x="1497331" y="1684768"/>
        <a:ext cx="1156208" cy="1156208"/>
      </dsp:txXfrm>
    </dsp:sp>
    <dsp:sp modelId="{2496D1C1-3F6D-4724-9050-47F00DE188BB}">
      <dsp:nvSpPr>
        <dsp:cNvPr id="0" name=""/>
        <dsp:cNvSpPr/>
      </dsp:nvSpPr>
      <dsp:spPr>
        <a:xfrm rot="19440000">
          <a:off x="2841670" y="1271812"/>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854164" y="1420635"/>
        <a:ext cx="305286" cy="3311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866B6-33B9-4EBF-A852-5A1E747E64AB}">
      <dsp:nvSpPr>
        <dsp:cNvPr id="0" name=""/>
        <dsp:cNvSpPr/>
      </dsp:nvSpPr>
      <dsp:spPr>
        <a:xfrm rot="10800000">
          <a:off x="1141709" y="2057"/>
          <a:ext cx="3397880" cy="1208563"/>
        </a:xfrm>
        <a:prstGeom prst="homePlate">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2943"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Credit Culture</a:t>
          </a:r>
        </a:p>
      </dsp:txBody>
      <dsp:txXfrm rot="10800000">
        <a:off x="1443850" y="2057"/>
        <a:ext cx="3095739" cy="1208563"/>
      </dsp:txXfrm>
    </dsp:sp>
    <dsp:sp modelId="{F38E9549-EB8E-4B87-8103-0C269EC61E56}">
      <dsp:nvSpPr>
        <dsp:cNvPr id="0" name=""/>
        <dsp:cNvSpPr/>
      </dsp:nvSpPr>
      <dsp:spPr>
        <a:xfrm>
          <a:off x="579951" y="91987"/>
          <a:ext cx="1143410" cy="1110114"/>
        </a:xfrm>
        <a:prstGeom prst="ellipse">
          <a:avLst/>
        </a:prstGeom>
        <a:blipFill rotWithShape="1">
          <a:blip xmlns:r="http://schemas.openxmlformats.org/officeDocument/2006/relationships" r:embed="rId1"/>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DB5254-C40D-4405-B633-C4B0177548BB}">
      <dsp:nvSpPr>
        <dsp:cNvPr id="0" name=""/>
        <dsp:cNvSpPr/>
      </dsp:nvSpPr>
      <dsp:spPr>
        <a:xfrm rot="10800000">
          <a:off x="1157998" y="1571387"/>
          <a:ext cx="3397880" cy="1208563"/>
        </a:xfrm>
        <a:prstGeom prst="homePlate">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2943"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Guiding Principles</a:t>
          </a:r>
        </a:p>
      </dsp:txBody>
      <dsp:txXfrm rot="10800000">
        <a:off x="1460139" y="1571387"/>
        <a:ext cx="3095739" cy="1208563"/>
      </dsp:txXfrm>
    </dsp:sp>
    <dsp:sp modelId="{A77497F7-74ED-471D-8215-E43DB6B37AB0}">
      <dsp:nvSpPr>
        <dsp:cNvPr id="0" name=""/>
        <dsp:cNvSpPr/>
      </dsp:nvSpPr>
      <dsp:spPr>
        <a:xfrm>
          <a:off x="553716" y="1571387"/>
          <a:ext cx="1208563" cy="1208563"/>
        </a:xfrm>
        <a:prstGeom prst="ellipse">
          <a:avLst/>
        </a:prstGeom>
        <a:blipFill rotWithShape="1">
          <a:blip xmlns:r="http://schemas.openxmlformats.org/officeDocument/2006/relationships" r:embed="rId1"/>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280011-7D12-4EC1-8491-2DAEC63244DC}">
      <dsp:nvSpPr>
        <dsp:cNvPr id="0" name=""/>
        <dsp:cNvSpPr/>
      </dsp:nvSpPr>
      <dsp:spPr>
        <a:xfrm rot="10800000">
          <a:off x="1157998" y="3140716"/>
          <a:ext cx="3397880" cy="1208563"/>
        </a:xfrm>
        <a:prstGeom prst="homePlate">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2943"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Market Related Success</a:t>
          </a:r>
        </a:p>
      </dsp:txBody>
      <dsp:txXfrm rot="10800000">
        <a:off x="1460139" y="3140716"/>
        <a:ext cx="3095739" cy="1208563"/>
      </dsp:txXfrm>
    </dsp:sp>
    <dsp:sp modelId="{7A1B5AC0-44E6-4776-BF8D-86794E2D5C53}">
      <dsp:nvSpPr>
        <dsp:cNvPr id="0" name=""/>
        <dsp:cNvSpPr/>
      </dsp:nvSpPr>
      <dsp:spPr>
        <a:xfrm>
          <a:off x="553716" y="3140716"/>
          <a:ext cx="1208563" cy="1208563"/>
        </a:xfrm>
        <a:prstGeom prst="ellipse">
          <a:avLst/>
        </a:prstGeom>
        <a:blipFill rotWithShape="1">
          <a:blip xmlns:r="http://schemas.openxmlformats.org/officeDocument/2006/relationships" r:embed="rId1"/>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783838-CF86-4C2A-90FF-550F0369F56B}"/>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606EAC9A-52F6-4F78-B0BF-54816FB44406}"/>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7549CA8-19FA-4292-9306-257729A73B0E}"/>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84F85D36-09C3-489D-8109-B8705F55781E}" type="slidenum">
              <a:rPr lang="en-US" smtClean="0"/>
              <a:t>‹#›</a:t>
            </a:fld>
            <a:endParaRPr lang="en-US" dirty="0"/>
          </a:p>
        </p:txBody>
      </p:sp>
    </p:spTree>
    <p:extLst>
      <p:ext uri="{BB962C8B-B14F-4D97-AF65-F5344CB8AC3E}">
        <p14:creationId xmlns:p14="http://schemas.microsoft.com/office/powerpoint/2010/main" val="3844769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4D20303-3A60-4F35-A402-FBA1BA8CAA9C}" type="datetimeFigureOut">
              <a:rPr lang="en-US" smtClean="0"/>
              <a:t>2/16/2022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FB94B611-1E56-4332-BD6A-283DA6701E40}" type="slidenum">
              <a:rPr lang="en-US" smtClean="0"/>
              <a:t>‹#›</a:t>
            </a:fld>
            <a:endParaRPr lang="en-US" dirty="0"/>
          </a:p>
        </p:txBody>
      </p:sp>
    </p:spTree>
    <p:extLst>
      <p:ext uri="{BB962C8B-B14F-4D97-AF65-F5344CB8AC3E}">
        <p14:creationId xmlns:p14="http://schemas.microsoft.com/office/powerpoint/2010/main" val="365921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E5EB5F2B-E66C-4D7E-B6CD-4F1B6CD2213F}"/>
              </a:ext>
            </a:extLst>
          </p:cNvPr>
          <p:cNvSpPr>
            <a:spLocks noGrp="1" noChangeArrowheads="1"/>
          </p:cNvSpPr>
          <p:nvPr>
            <p:ph type="body" idx="1"/>
          </p:nvPr>
        </p:nvSpPr>
        <p:spPr>
          <a:xfrm>
            <a:off x="1066800" y="3181350"/>
            <a:ext cx="4892675" cy="530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9" tIns="46060" rIns="92119" bIns="46060"/>
          <a:lstStyle/>
          <a:p>
            <a:r>
              <a:rPr lang="en-US" altLang="en-US" sz="900" b="1" dirty="0">
                <a:latin typeface="Book Antiqua" panose="02040602050305030304" pitchFamily="18" charset="0"/>
              </a:rPr>
              <a:t>Note:</a:t>
            </a:r>
            <a:r>
              <a:rPr lang="en-US" altLang="en-US" sz="900" dirty="0">
                <a:latin typeface="Book Antiqua" panose="02040602050305030304" pitchFamily="18" charset="0"/>
              </a:rPr>
              <a:t>  This slide is animated.  Click the mouse to have the graph drawn.</a:t>
            </a:r>
            <a:endParaRPr lang="en-US" altLang="en-US" sz="900" b="1" dirty="0">
              <a:latin typeface="Book Antiqua" panose="02040602050305030304" pitchFamily="18" charset="0"/>
            </a:endParaRPr>
          </a:p>
          <a:p>
            <a:endParaRPr lang="en-US" altLang="en-US" sz="900" dirty="0">
              <a:latin typeface="Book Antiqua" panose="02040602050305030304" pitchFamily="18" charset="0"/>
            </a:endParaRPr>
          </a:p>
          <a:p>
            <a:r>
              <a:rPr lang="en-US" altLang="en-US" sz="900" dirty="0">
                <a:latin typeface="Book Antiqua" panose="02040602050305030304" pitchFamily="18" charset="0"/>
              </a:rPr>
              <a:t>The grandfather of concepts for predicting the probable course of an industry is the product lifecycle.  The hypothesis is that an industry will pass through a number of phases or stages – embryonic, growth, maturity and decline.  The industry will follow an “S” curve because of the process of innovation and diffusion of new product.  </a:t>
            </a:r>
          </a:p>
          <a:p>
            <a:endParaRPr lang="en-US" altLang="en-US" sz="900" dirty="0">
              <a:latin typeface="Book Antiqua" panose="02040602050305030304" pitchFamily="18" charset="0"/>
            </a:endParaRPr>
          </a:p>
          <a:p>
            <a:r>
              <a:rPr lang="en-US" altLang="en-US" sz="900" dirty="0">
                <a:latin typeface="Book Antiqua" panose="02040602050305030304" pitchFamily="18" charset="0"/>
              </a:rPr>
              <a:t>The use of this hypothesis is to </a:t>
            </a:r>
          </a:p>
          <a:p>
            <a:pPr>
              <a:buFontTx/>
              <a:buChar char="•"/>
            </a:pPr>
            <a:r>
              <a:rPr lang="en-US" altLang="en-US" sz="900" dirty="0">
                <a:latin typeface="Book Antiqua" panose="02040602050305030304" pitchFamily="18" charset="0"/>
              </a:rPr>
              <a:t>To help predict future industry performance over the near term</a:t>
            </a:r>
          </a:p>
          <a:p>
            <a:pPr>
              <a:buFontTx/>
              <a:buChar char="•"/>
            </a:pPr>
            <a:r>
              <a:rPr lang="en-US" altLang="en-US" sz="900" dirty="0">
                <a:latin typeface="Book Antiqua" panose="02040602050305030304" pitchFamily="18" charset="0"/>
              </a:rPr>
              <a:t>To aid managers in creating strategy or, in the case of the bank, to analyze management’s strategy particularly in relation to its competitor group.  At different points during the life cycle, different strategies and management capabilities are needed.  </a:t>
            </a:r>
          </a:p>
          <a:p>
            <a:pPr>
              <a:buFontTx/>
              <a:buChar char="•"/>
            </a:pPr>
            <a:endParaRPr lang="en-US" altLang="en-US" sz="900" dirty="0">
              <a:latin typeface="Book Antiqua" panose="02040602050305030304" pitchFamily="18" charset="0"/>
            </a:endParaRPr>
          </a:p>
          <a:p>
            <a:r>
              <a:rPr lang="en-US" altLang="en-US" sz="900" dirty="0">
                <a:latin typeface="Book Antiqua" panose="02040602050305030304" pitchFamily="18" charset="0"/>
              </a:rPr>
              <a:t>Right now we will only describe the cycles, not the strategies or management qualities.</a:t>
            </a:r>
          </a:p>
          <a:p>
            <a:endParaRPr lang="en-US" altLang="en-US" sz="900" dirty="0">
              <a:latin typeface="Book Antiqua" panose="02040602050305030304" pitchFamily="18" charset="0"/>
            </a:endParaRPr>
          </a:p>
          <a:p>
            <a:r>
              <a:rPr lang="en-US" altLang="en-US" i="1" dirty="0">
                <a:latin typeface="Book Antiqua" panose="02040602050305030304" pitchFamily="18" charset="0"/>
                <a:cs typeface="Times New Roman" panose="02020603050405020304" pitchFamily="18" charset="0"/>
              </a:rPr>
              <a:t>Embryonic Industries</a:t>
            </a:r>
            <a:endParaRPr lang="en-US" altLang="en-US" dirty="0">
              <a:latin typeface="Book Antiqua" panose="02040602050305030304" pitchFamily="18" charset="0"/>
              <a:cs typeface="Times New Roman" panose="02020603050405020304" pitchFamily="18" charset="0"/>
            </a:endParaRPr>
          </a:p>
          <a:p>
            <a:r>
              <a:rPr lang="en-US" altLang="en-US" b="1" dirty="0">
                <a:latin typeface="Book Antiqua" panose="02040602050305030304" pitchFamily="18" charset="0"/>
                <a:cs typeface="Times New Roman" panose="02020603050405020304" pitchFamily="18" charset="0"/>
              </a:rPr>
              <a:t>Characteristics</a:t>
            </a:r>
            <a:r>
              <a:rPr lang="en-US" altLang="en-US" dirty="0">
                <a:latin typeface="Book Antiqua" panose="02040602050305030304" pitchFamily="18" charset="0"/>
                <a:cs typeface="Times New Roman" panose="02020603050405020304" pitchFamily="18" charset="0"/>
              </a:rPr>
              <a:t> - Small market size, few buyers, unproven product, technologically advanced products, few competitors.</a:t>
            </a:r>
          </a:p>
          <a:p>
            <a:r>
              <a:rPr lang="en-US" altLang="en-US" b="1" dirty="0">
                <a:latin typeface="Book Antiqua" panose="02040602050305030304" pitchFamily="18" charset="0"/>
                <a:cs typeface="Times New Roman" panose="02020603050405020304" pitchFamily="18" charset="0"/>
              </a:rPr>
              <a:t>Business Priority</a:t>
            </a:r>
            <a:r>
              <a:rPr lang="en-US" altLang="en-US" dirty="0">
                <a:latin typeface="Book Antiqua" panose="02040602050305030304" pitchFamily="18" charset="0"/>
                <a:cs typeface="Times New Roman" panose="02020603050405020304" pitchFamily="18" charset="0"/>
              </a:rPr>
              <a:t> - Product introduction, R&amp;D.</a:t>
            </a:r>
          </a:p>
          <a:p>
            <a:r>
              <a:rPr lang="en-US" altLang="en-US" b="1" dirty="0">
                <a:latin typeface="Book Antiqua" panose="02040602050305030304" pitchFamily="18" charset="0"/>
                <a:cs typeface="Times New Roman" panose="02020603050405020304" pitchFamily="18" charset="0"/>
              </a:rPr>
              <a:t>Financial Focus</a:t>
            </a:r>
            <a:r>
              <a:rPr lang="en-US" altLang="en-US" dirty="0">
                <a:latin typeface="Book Antiqua" panose="02040602050305030304" pitchFamily="18" charset="0"/>
                <a:cs typeface="Times New Roman" panose="02020603050405020304" pitchFamily="18" charset="0"/>
              </a:rPr>
              <a:t> - Stop losses, liquidity, capital raising.</a:t>
            </a:r>
          </a:p>
          <a:p>
            <a:endParaRPr lang="en-US" altLang="en-US" dirty="0">
              <a:latin typeface="Book Antiqua" panose="02040602050305030304" pitchFamily="18" charset="0"/>
              <a:cs typeface="Times New Roman" panose="02020603050405020304" pitchFamily="18" charset="0"/>
            </a:endParaRPr>
          </a:p>
          <a:p>
            <a:r>
              <a:rPr lang="en-US" altLang="en-US" dirty="0">
                <a:latin typeface="Book Antiqua" panose="02040602050305030304" pitchFamily="18" charset="0"/>
                <a:cs typeface="Times New Roman" panose="02020603050405020304" pitchFamily="18" charset="0"/>
              </a:rPr>
              <a:t>Banks are usually not involved in this stage of development.  </a:t>
            </a:r>
          </a:p>
          <a:p>
            <a:endParaRPr lang="en-US" altLang="en-US" dirty="0">
              <a:latin typeface="Book Antiqua" panose="02040602050305030304" pitchFamily="18" charset="0"/>
            </a:endParaRPr>
          </a:p>
          <a:p>
            <a:r>
              <a:rPr lang="en-US" altLang="en-US" i="1" dirty="0">
                <a:latin typeface="Book Antiqua" panose="02040602050305030304" pitchFamily="18" charset="0"/>
                <a:cs typeface="Times New Roman" panose="02020603050405020304" pitchFamily="18" charset="0"/>
              </a:rPr>
              <a:t>Growth Industry</a:t>
            </a:r>
            <a:endParaRPr lang="en-US" altLang="en-US" dirty="0">
              <a:latin typeface="Book Antiqua" panose="02040602050305030304" pitchFamily="18" charset="0"/>
              <a:cs typeface="Times New Roman" panose="02020603050405020304" pitchFamily="18" charset="0"/>
            </a:endParaRPr>
          </a:p>
          <a:p>
            <a:r>
              <a:rPr lang="en-US" altLang="en-US" b="1" dirty="0">
                <a:latin typeface="Book Antiqua" panose="02040602050305030304" pitchFamily="18" charset="0"/>
                <a:cs typeface="Times New Roman" panose="02020603050405020304" pitchFamily="18" charset="0"/>
              </a:rPr>
              <a:t>Characteristics</a:t>
            </a:r>
            <a:r>
              <a:rPr lang="en-US" altLang="en-US" dirty="0">
                <a:latin typeface="Book Antiqua" panose="02040602050305030304" pitchFamily="18" charset="0"/>
                <a:cs typeface="Times New Roman" panose="02020603050405020304" pitchFamily="18" charset="0"/>
              </a:rPr>
              <a:t> - product acceptance, new buyers, new product lines, larger market size, new competitors, experienced management.</a:t>
            </a:r>
          </a:p>
          <a:p>
            <a:r>
              <a:rPr lang="en-US" altLang="en-US" b="1" dirty="0">
                <a:latin typeface="Book Antiqua" panose="02040602050305030304" pitchFamily="18" charset="0"/>
                <a:cs typeface="Times New Roman" panose="02020603050405020304" pitchFamily="18" charset="0"/>
              </a:rPr>
              <a:t>Business Priority</a:t>
            </a:r>
            <a:r>
              <a:rPr lang="en-US" altLang="en-US" dirty="0">
                <a:latin typeface="Book Antiqua" panose="02040602050305030304" pitchFamily="18" charset="0"/>
                <a:cs typeface="Times New Roman" panose="02020603050405020304" pitchFamily="18" charset="0"/>
              </a:rPr>
              <a:t> - market, production, and distribution.</a:t>
            </a:r>
          </a:p>
          <a:p>
            <a:r>
              <a:rPr lang="en-US" altLang="en-US" b="1" dirty="0">
                <a:latin typeface="Book Antiqua" panose="02040602050305030304" pitchFamily="18" charset="0"/>
                <a:cs typeface="Times New Roman" panose="02020603050405020304" pitchFamily="18" charset="0"/>
              </a:rPr>
              <a:t>Financial Focus</a:t>
            </a:r>
            <a:r>
              <a:rPr lang="en-US" altLang="en-US" dirty="0">
                <a:latin typeface="Book Antiqua" panose="02040602050305030304" pitchFamily="18" charset="0"/>
                <a:cs typeface="Times New Roman" panose="02020603050405020304" pitchFamily="18" charset="0"/>
              </a:rPr>
              <a:t> - working capital management, financing growth, equity issuance.</a:t>
            </a:r>
          </a:p>
          <a:p>
            <a:endParaRPr lang="en-US" altLang="en-US" dirty="0">
              <a:latin typeface="Book Antiqua" panose="02040602050305030304" pitchFamily="18" charset="0"/>
              <a:cs typeface="Times New Roman" panose="02020603050405020304" pitchFamily="18" charset="0"/>
            </a:endParaRPr>
          </a:p>
          <a:p>
            <a:r>
              <a:rPr lang="en-US" altLang="en-US" dirty="0">
                <a:latin typeface="Book Antiqua" panose="02040602050305030304" pitchFamily="18" charset="0"/>
                <a:cs typeface="Times New Roman" panose="02020603050405020304" pitchFamily="18" charset="0"/>
              </a:rPr>
              <a:t>Banks begin to finance although probably not at beginning of growth cycle.</a:t>
            </a:r>
            <a:endParaRPr lang="en-US" altLang="en-US" sz="900" dirty="0">
              <a:latin typeface="Book Antiqua" panose="02040602050305030304" pitchFamily="18" charset="0"/>
            </a:endParaRPr>
          </a:p>
          <a:p>
            <a:endParaRPr lang="en-US" altLang="en-US" sz="900" dirty="0">
              <a:latin typeface="Book Antiqua" panose="02040602050305030304" pitchFamily="18" charset="0"/>
            </a:endParaRPr>
          </a:p>
          <a:p>
            <a:r>
              <a:rPr lang="en-US" altLang="en-US" i="1" dirty="0">
                <a:latin typeface="Book Antiqua" panose="02040602050305030304" pitchFamily="18" charset="0"/>
                <a:cs typeface="Times New Roman" panose="02020603050405020304" pitchFamily="18" charset="0"/>
              </a:rPr>
              <a:t>Mature Industry</a:t>
            </a:r>
            <a:r>
              <a:rPr lang="en-US" altLang="en-US" dirty="0">
                <a:latin typeface="Book Antiqua" panose="02040602050305030304" pitchFamily="18" charset="0"/>
                <a:cs typeface="Times New Roman" panose="02020603050405020304" pitchFamily="18" charset="0"/>
              </a:rPr>
              <a:t> </a:t>
            </a:r>
          </a:p>
          <a:p>
            <a:r>
              <a:rPr lang="en-US" altLang="en-US" b="1" dirty="0">
                <a:latin typeface="Book Antiqua" panose="02040602050305030304" pitchFamily="18" charset="0"/>
                <a:cs typeface="Times New Roman" panose="02020603050405020304" pitchFamily="18" charset="0"/>
              </a:rPr>
              <a:t>Characteristics</a:t>
            </a:r>
            <a:r>
              <a:rPr lang="en-US" altLang="en-US" dirty="0">
                <a:latin typeface="Book Antiqua" panose="02040602050305030304" pitchFamily="18" charset="0"/>
                <a:cs typeface="Times New Roman" panose="02020603050405020304" pitchFamily="18" charset="0"/>
              </a:rPr>
              <a:t> - market size stable, buyers have experience with and information about the product, consolidating, stable profits, improving quality, established capital sources.</a:t>
            </a:r>
          </a:p>
          <a:p>
            <a:r>
              <a:rPr lang="en-US" altLang="en-US" b="1" dirty="0">
                <a:latin typeface="Book Antiqua" panose="02040602050305030304" pitchFamily="18" charset="0"/>
                <a:cs typeface="Times New Roman" panose="02020603050405020304" pitchFamily="18" charset="0"/>
              </a:rPr>
              <a:t>Business Priority</a:t>
            </a:r>
            <a:r>
              <a:rPr lang="en-US" altLang="en-US" dirty="0">
                <a:latin typeface="Book Antiqua" panose="02040602050305030304" pitchFamily="18" charset="0"/>
                <a:cs typeface="Times New Roman" panose="02020603050405020304" pitchFamily="18" charset="0"/>
              </a:rPr>
              <a:t> - Operating efficiencies or lowest cost producer.  Building a brand to differentiate.</a:t>
            </a:r>
          </a:p>
          <a:p>
            <a:r>
              <a:rPr lang="en-US" altLang="en-US" b="1" dirty="0">
                <a:latin typeface="Book Antiqua" panose="02040602050305030304" pitchFamily="18" charset="0"/>
                <a:cs typeface="Times New Roman" panose="02020603050405020304" pitchFamily="18" charset="0"/>
              </a:rPr>
              <a:t>Financial Focus</a:t>
            </a:r>
            <a:r>
              <a:rPr lang="en-US" altLang="en-US" dirty="0">
                <a:latin typeface="Book Antiqua" panose="02040602050305030304" pitchFamily="18" charset="0"/>
                <a:cs typeface="Times New Roman" panose="02020603050405020304" pitchFamily="18" charset="0"/>
              </a:rPr>
              <a:t> - decrease working capital costs, acquisitions, minimize business cycle risks, leveraging assets and returning capital to shareholders.</a:t>
            </a:r>
          </a:p>
          <a:p>
            <a:endParaRPr lang="en-US" altLang="en-US" i="1" dirty="0">
              <a:latin typeface="Book Antiqua" panose="02040602050305030304" pitchFamily="18" charset="0"/>
              <a:cs typeface="Times New Roman" panose="02020603050405020304" pitchFamily="18" charset="0"/>
            </a:endParaRPr>
          </a:p>
          <a:p>
            <a:r>
              <a:rPr lang="en-US" altLang="en-US" i="1" dirty="0">
                <a:latin typeface="Book Antiqua" panose="02040602050305030304" pitchFamily="18" charset="0"/>
                <a:cs typeface="Times New Roman" panose="02020603050405020304" pitchFamily="18" charset="0"/>
              </a:rPr>
              <a:t>Declining Industries</a:t>
            </a:r>
            <a:endParaRPr lang="en-US" altLang="en-US" dirty="0">
              <a:latin typeface="Book Antiqua" panose="02040602050305030304" pitchFamily="18" charset="0"/>
              <a:cs typeface="Times New Roman" panose="02020603050405020304" pitchFamily="18" charset="0"/>
            </a:endParaRPr>
          </a:p>
          <a:p>
            <a:r>
              <a:rPr lang="en-US" altLang="en-US" b="1" dirty="0">
                <a:latin typeface="Book Antiqua" panose="02040602050305030304" pitchFamily="18" charset="0"/>
                <a:cs typeface="Times New Roman" panose="02020603050405020304" pitchFamily="18" charset="0"/>
              </a:rPr>
              <a:t>Characteristics</a:t>
            </a:r>
            <a:r>
              <a:rPr lang="en-US" altLang="en-US" dirty="0">
                <a:latin typeface="Book Antiqua" panose="02040602050305030304" pitchFamily="18" charset="0"/>
                <a:cs typeface="Times New Roman" panose="02020603050405020304" pitchFamily="18" charset="0"/>
              </a:rPr>
              <a:t> - decreasing market size, decline in number of buyers, rapid consolidations, losses, increasing number of substitutes.</a:t>
            </a:r>
          </a:p>
          <a:p>
            <a:r>
              <a:rPr lang="en-US" altLang="en-US" b="1" dirty="0">
                <a:latin typeface="Book Antiqua" panose="02040602050305030304" pitchFamily="18" charset="0"/>
                <a:cs typeface="Times New Roman" panose="02020603050405020304" pitchFamily="18" charset="0"/>
              </a:rPr>
              <a:t>Business Priorities</a:t>
            </a:r>
            <a:r>
              <a:rPr lang="en-US" altLang="en-US" dirty="0">
                <a:latin typeface="Book Antiqua" panose="02040602050305030304" pitchFamily="18" charset="0"/>
                <a:cs typeface="Times New Roman" panose="02020603050405020304" pitchFamily="18" charset="0"/>
              </a:rPr>
              <a:t> - diversification, downsizing.</a:t>
            </a:r>
          </a:p>
          <a:p>
            <a:r>
              <a:rPr lang="en-US" altLang="en-US" b="1" dirty="0">
                <a:latin typeface="Book Antiqua" panose="02040602050305030304" pitchFamily="18" charset="0"/>
                <a:cs typeface="Times New Roman" panose="02020603050405020304" pitchFamily="18" charset="0"/>
              </a:rPr>
              <a:t>Financial Focus</a:t>
            </a:r>
            <a:r>
              <a:rPr lang="en-US" altLang="en-US" dirty="0">
                <a:latin typeface="Book Antiqua" panose="02040602050305030304" pitchFamily="18" charset="0"/>
                <a:cs typeface="Times New Roman" panose="02020603050405020304" pitchFamily="18" charset="0"/>
              </a:rPr>
              <a:t> - balance sheet management.</a:t>
            </a:r>
          </a:p>
          <a:p>
            <a:endParaRPr lang="en-US" altLang="en-US" dirty="0">
              <a:latin typeface="Book Antiqua" panose="02040602050305030304" pitchFamily="18" charset="0"/>
            </a:endParaRPr>
          </a:p>
          <a:p>
            <a:r>
              <a:rPr lang="en-US" altLang="en-US" dirty="0">
                <a:latin typeface="Book Antiqua" panose="02040602050305030304" pitchFamily="18" charset="0"/>
              </a:rPr>
              <a:t>However, the product life cycle theory has criticism (not only from Porter but others).</a:t>
            </a:r>
          </a:p>
          <a:p>
            <a:endParaRPr lang="en-US" altLang="en-US" dirty="0">
              <a:latin typeface="Book Antiqua" panose="02040602050305030304" pitchFamily="18" charset="0"/>
            </a:endParaRPr>
          </a:p>
          <a:p>
            <a:r>
              <a:rPr lang="en-US" altLang="en-US" dirty="0">
                <a:latin typeface="Book Antiqua" panose="02040602050305030304" pitchFamily="18" charset="0"/>
              </a:rPr>
              <a:t>1- It is often unclear exactly at which stage of the life cycle an industry is in because the duration of the life cycle varies from industry to industry.  This diminishes the usefulness of this hypothesis as a planning tool.  And makes it difficult for bankers to exactly predict where the industry will go next.</a:t>
            </a:r>
          </a:p>
          <a:p>
            <a:endParaRPr lang="en-US" altLang="en-US" dirty="0">
              <a:latin typeface="Book Antiqua" panose="02040602050305030304" pitchFamily="18" charset="0"/>
            </a:endParaRPr>
          </a:p>
          <a:p>
            <a:r>
              <a:rPr lang="en-US" altLang="en-US" dirty="0">
                <a:latin typeface="Book Antiqua" panose="02040602050305030304" pitchFamily="18" charset="0"/>
              </a:rPr>
              <a:t>2- Many industries do not go through an S curve at all.  Or become re-vitalized due to changes in buyer preferences or new innovations.  </a:t>
            </a:r>
          </a:p>
          <a:p>
            <a:r>
              <a:rPr lang="en-US" altLang="en-US" dirty="0">
                <a:latin typeface="Book Antiqua" panose="02040602050305030304" pitchFamily="18" charset="0"/>
              </a:rPr>
              <a:t>We discussed declining industries earlier and gave examples of industries that were in a decline during the 1970s; motorcycles, bicycles, leather and railroads.  Yet all four of the industries have experienced a resurgence.  Motorcycles, bicycles and leather have all experienced a resurgence due to changing consumer preferences.  Motorcycles saw a resurgence of the “yuppie biker” and the high speed motorcycles (ala Miami Vice in the 1980s).  Bicycles have resurged as means to exercise and with the popularity of mountain biking.  Leather was not replaced by synthetic materials – in fact if you look back, synthetics were more of a short term trend.  The railroad industry due to structural changes in trucking and railroads.  </a:t>
            </a:r>
          </a:p>
          <a:p>
            <a:endParaRPr lang="en-US" altLang="en-US" dirty="0">
              <a:latin typeface="Book Antiqua" panose="02040602050305030304" pitchFamily="18" charset="0"/>
            </a:endParaRPr>
          </a:p>
          <a:p>
            <a:r>
              <a:rPr lang="en-US" altLang="en-US" dirty="0">
                <a:latin typeface="Book Antiqua" panose="02040602050305030304" pitchFamily="18" charset="0"/>
              </a:rPr>
              <a:t>3 – Individual companies can affect the shape of the curve through product innovations and repositioning.  If managers assume the life cycle is a given, they may create a self-fulfilling prophesy by failing to innovate or reposition.</a:t>
            </a:r>
          </a:p>
          <a:p>
            <a:endParaRPr lang="en-US" altLang="en-US" dirty="0">
              <a:latin typeface="Book Antiqua" panose="02040602050305030304" pitchFamily="18" charset="0"/>
            </a:endParaRPr>
          </a:p>
          <a:p>
            <a:r>
              <a:rPr lang="en-US" altLang="en-US" dirty="0">
                <a:latin typeface="Book Antiqua" panose="02040602050305030304" pitchFamily="18" charset="0"/>
              </a:rPr>
              <a:t>4- The nature of competition associated with each stage of the cycle is different for different industries.  Divergent patters call into serious question the strategic implications of the life cycle.  This means that as a planning tool assuming an industry will go through an S curve is a poor assumption.</a:t>
            </a:r>
          </a:p>
          <a:p>
            <a:endParaRPr lang="en-US" altLang="en-US" dirty="0">
              <a:latin typeface="Book Antiqua" panose="02040602050305030304" pitchFamily="18" charset="0"/>
            </a:endParaRPr>
          </a:p>
          <a:p>
            <a:r>
              <a:rPr lang="en-US" altLang="en-US" dirty="0">
                <a:latin typeface="Book Antiqua" panose="02040602050305030304" pitchFamily="18" charset="0"/>
              </a:rPr>
              <a:t>Primary Issue:  Industries do no change in a piecemeal fashion because an industry is an inter-related system.  There is no one way industries evolve; </a:t>
            </a:r>
            <a:r>
              <a:rPr lang="en-US" altLang="en-US" u="sng" dirty="0">
                <a:latin typeface="Book Antiqua" panose="02040602050305030304" pitchFamily="18" charset="0"/>
              </a:rPr>
              <a:t>therefore, a single model for evolution such as the product life cycle is not adequate.</a:t>
            </a:r>
            <a:r>
              <a:rPr lang="en-US" altLang="en-US" dirty="0">
                <a:latin typeface="Book Antiqua" panose="02040602050305030304" pitchFamily="18" charset="0"/>
              </a:rPr>
              <a:t> (Porter actually says “rejected”).  </a:t>
            </a:r>
          </a:p>
          <a:p>
            <a:endParaRPr lang="en-US" altLang="en-US" dirty="0">
              <a:latin typeface="Book Antiqua" panose="02040602050305030304" pitchFamily="18" charset="0"/>
            </a:endParaRPr>
          </a:p>
          <a:p>
            <a:endParaRPr lang="en-US" altLang="en-US" b="1" dirty="0">
              <a:latin typeface="Book Antiqua" panose="02040602050305030304" pitchFamily="18" charset="0"/>
            </a:endParaRPr>
          </a:p>
        </p:txBody>
      </p:sp>
      <p:sp>
        <p:nvSpPr>
          <p:cNvPr id="63491" name="Rectangle 3">
            <a:extLst>
              <a:ext uri="{FF2B5EF4-FFF2-40B4-BE49-F238E27FC236}">
                <a16:creationId xmlns:a16="http://schemas.microsoft.com/office/drawing/2014/main" id="{4BDFA1D6-FF43-49D9-8208-A82F24FF2F68}"/>
              </a:ext>
            </a:extLst>
          </p:cNvPr>
          <p:cNvSpPr>
            <a:spLocks noGrp="1" noRot="1" noChangeAspect="1" noChangeArrowheads="1" noTextEdit="1"/>
          </p:cNvSpPr>
          <p:nvPr>
            <p:ph type="sldImg"/>
          </p:nvPr>
        </p:nvSpPr>
        <p:spPr>
          <a:xfrm>
            <a:off x="1928813" y="984250"/>
            <a:ext cx="3228975" cy="1817688"/>
          </a:xfrm>
          <a:ln cap="flat"/>
        </p:spPr>
      </p:sp>
      <p:sp>
        <p:nvSpPr>
          <p:cNvPr id="63492" name="Rectangle 4">
            <a:extLst>
              <a:ext uri="{FF2B5EF4-FFF2-40B4-BE49-F238E27FC236}">
                <a16:creationId xmlns:a16="http://schemas.microsoft.com/office/drawing/2014/main" id="{3462F907-56C5-425E-B9BF-7744F3DBD20D}"/>
              </a:ext>
            </a:extLst>
          </p:cNvPr>
          <p:cNvSpPr>
            <a:spLocks noChangeArrowheads="1"/>
          </p:cNvSpPr>
          <p:nvPr/>
        </p:nvSpPr>
        <p:spPr bwMode="auto">
          <a:xfrm>
            <a:off x="3032125" y="8556625"/>
            <a:ext cx="50958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400" dirty="0">
              <a:latin typeface="Times New Roman" panose="02020603050405020304" pitchFamily="18" charset="0"/>
            </a:endParaRPr>
          </a:p>
        </p:txBody>
      </p:sp>
    </p:spTree>
    <p:extLst>
      <p:ext uri="{BB962C8B-B14F-4D97-AF65-F5344CB8AC3E}">
        <p14:creationId xmlns:p14="http://schemas.microsoft.com/office/powerpoint/2010/main" val="3872518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E5EB5F2B-E66C-4D7E-B6CD-4F1B6CD2213F}"/>
              </a:ext>
            </a:extLst>
          </p:cNvPr>
          <p:cNvSpPr>
            <a:spLocks noGrp="1" noChangeArrowheads="1"/>
          </p:cNvSpPr>
          <p:nvPr>
            <p:ph type="body" idx="1"/>
          </p:nvPr>
        </p:nvSpPr>
        <p:spPr>
          <a:xfrm>
            <a:off x="1066800" y="3181350"/>
            <a:ext cx="4892675" cy="530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9" tIns="46060" rIns="92119" bIns="46060"/>
          <a:lstStyle/>
          <a:p>
            <a:r>
              <a:rPr lang="en-US" altLang="en-US" sz="900" b="1" dirty="0">
                <a:latin typeface="Book Antiqua" panose="02040602050305030304" pitchFamily="18" charset="0"/>
              </a:rPr>
              <a:t>Note:</a:t>
            </a:r>
            <a:r>
              <a:rPr lang="en-US" altLang="en-US" sz="900" dirty="0">
                <a:latin typeface="Book Antiqua" panose="02040602050305030304" pitchFamily="18" charset="0"/>
              </a:rPr>
              <a:t>  This slide is animated.  Click the mouse to have the graph drawn.</a:t>
            </a:r>
            <a:endParaRPr lang="en-US" altLang="en-US" sz="900" b="1" dirty="0">
              <a:latin typeface="Book Antiqua" panose="02040602050305030304" pitchFamily="18" charset="0"/>
            </a:endParaRPr>
          </a:p>
          <a:p>
            <a:endParaRPr lang="en-US" altLang="en-US" sz="900" dirty="0">
              <a:latin typeface="Book Antiqua" panose="02040602050305030304" pitchFamily="18" charset="0"/>
            </a:endParaRPr>
          </a:p>
          <a:p>
            <a:r>
              <a:rPr lang="en-US" altLang="en-US" sz="900" dirty="0">
                <a:latin typeface="Book Antiqua" panose="02040602050305030304" pitchFamily="18" charset="0"/>
              </a:rPr>
              <a:t>The grandfather of concepts for predicting the probable course of an industry is the product lifecycle.  The hypothesis is that an industry will pass through a number of phases or stages – embryonic, growth, maturity and decline.  The industry will follow an “S” curve because of the process of innovation and diffusion of new product.  </a:t>
            </a:r>
          </a:p>
          <a:p>
            <a:endParaRPr lang="en-US" altLang="en-US" sz="900" dirty="0">
              <a:latin typeface="Book Antiqua" panose="02040602050305030304" pitchFamily="18" charset="0"/>
            </a:endParaRPr>
          </a:p>
          <a:p>
            <a:r>
              <a:rPr lang="en-US" altLang="en-US" sz="900" dirty="0">
                <a:latin typeface="Book Antiqua" panose="02040602050305030304" pitchFamily="18" charset="0"/>
              </a:rPr>
              <a:t>The use of this hypothesis is to </a:t>
            </a:r>
          </a:p>
          <a:p>
            <a:pPr>
              <a:buFontTx/>
              <a:buChar char="•"/>
            </a:pPr>
            <a:r>
              <a:rPr lang="en-US" altLang="en-US" sz="900" dirty="0">
                <a:latin typeface="Book Antiqua" panose="02040602050305030304" pitchFamily="18" charset="0"/>
              </a:rPr>
              <a:t>To help predict future industry performance over the near term</a:t>
            </a:r>
          </a:p>
          <a:p>
            <a:pPr>
              <a:buFontTx/>
              <a:buChar char="•"/>
            </a:pPr>
            <a:r>
              <a:rPr lang="en-US" altLang="en-US" sz="900" dirty="0">
                <a:latin typeface="Book Antiqua" panose="02040602050305030304" pitchFamily="18" charset="0"/>
              </a:rPr>
              <a:t>To aid managers in creating strategy or, in the case of the bank, to analyze management’s strategy particularly in relation to its competitor group.  At different points during the life cycle, different strategies and management capabilities are needed.  </a:t>
            </a:r>
          </a:p>
          <a:p>
            <a:pPr>
              <a:buFontTx/>
              <a:buChar char="•"/>
            </a:pPr>
            <a:endParaRPr lang="en-US" altLang="en-US" sz="900" dirty="0">
              <a:latin typeface="Book Antiqua" panose="02040602050305030304" pitchFamily="18" charset="0"/>
            </a:endParaRPr>
          </a:p>
          <a:p>
            <a:r>
              <a:rPr lang="en-US" altLang="en-US" sz="900" dirty="0">
                <a:latin typeface="Book Antiqua" panose="02040602050305030304" pitchFamily="18" charset="0"/>
              </a:rPr>
              <a:t>Right now we will only describe the cycles, not the strategies or management qualities.</a:t>
            </a:r>
          </a:p>
          <a:p>
            <a:endParaRPr lang="en-US" altLang="en-US" sz="900" dirty="0">
              <a:latin typeface="Book Antiqua" panose="02040602050305030304" pitchFamily="18" charset="0"/>
            </a:endParaRPr>
          </a:p>
          <a:p>
            <a:r>
              <a:rPr lang="en-US" altLang="en-US" i="1" dirty="0">
                <a:latin typeface="Book Antiqua" panose="02040602050305030304" pitchFamily="18" charset="0"/>
                <a:cs typeface="Times New Roman" panose="02020603050405020304" pitchFamily="18" charset="0"/>
              </a:rPr>
              <a:t>Embryonic Industries</a:t>
            </a:r>
            <a:endParaRPr lang="en-US" altLang="en-US" dirty="0">
              <a:latin typeface="Book Antiqua" panose="02040602050305030304" pitchFamily="18" charset="0"/>
              <a:cs typeface="Times New Roman" panose="02020603050405020304" pitchFamily="18" charset="0"/>
            </a:endParaRPr>
          </a:p>
          <a:p>
            <a:r>
              <a:rPr lang="en-US" altLang="en-US" b="1" dirty="0">
                <a:latin typeface="Book Antiqua" panose="02040602050305030304" pitchFamily="18" charset="0"/>
                <a:cs typeface="Times New Roman" panose="02020603050405020304" pitchFamily="18" charset="0"/>
              </a:rPr>
              <a:t>Characteristics</a:t>
            </a:r>
            <a:r>
              <a:rPr lang="en-US" altLang="en-US" dirty="0">
                <a:latin typeface="Book Antiqua" panose="02040602050305030304" pitchFamily="18" charset="0"/>
                <a:cs typeface="Times New Roman" panose="02020603050405020304" pitchFamily="18" charset="0"/>
              </a:rPr>
              <a:t> - Small market size, few buyers, unproven product, technologically advanced products, few competitors.</a:t>
            </a:r>
          </a:p>
          <a:p>
            <a:r>
              <a:rPr lang="en-US" altLang="en-US" b="1" dirty="0">
                <a:latin typeface="Book Antiqua" panose="02040602050305030304" pitchFamily="18" charset="0"/>
                <a:cs typeface="Times New Roman" panose="02020603050405020304" pitchFamily="18" charset="0"/>
              </a:rPr>
              <a:t>Business Priority</a:t>
            </a:r>
            <a:r>
              <a:rPr lang="en-US" altLang="en-US" dirty="0">
                <a:latin typeface="Book Antiqua" panose="02040602050305030304" pitchFamily="18" charset="0"/>
                <a:cs typeface="Times New Roman" panose="02020603050405020304" pitchFamily="18" charset="0"/>
              </a:rPr>
              <a:t> - Product introduction, R&amp;D.</a:t>
            </a:r>
          </a:p>
          <a:p>
            <a:r>
              <a:rPr lang="en-US" altLang="en-US" b="1" dirty="0">
                <a:latin typeface="Book Antiqua" panose="02040602050305030304" pitchFamily="18" charset="0"/>
                <a:cs typeface="Times New Roman" panose="02020603050405020304" pitchFamily="18" charset="0"/>
              </a:rPr>
              <a:t>Financial Focus</a:t>
            </a:r>
            <a:r>
              <a:rPr lang="en-US" altLang="en-US" dirty="0">
                <a:latin typeface="Book Antiqua" panose="02040602050305030304" pitchFamily="18" charset="0"/>
                <a:cs typeface="Times New Roman" panose="02020603050405020304" pitchFamily="18" charset="0"/>
              </a:rPr>
              <a:t> - Stop losses, liquidity, capital raising.</a:t>
            </a:r>
          </a:p>
          <a:p>
            <a:endParaRPr lang="en-US" altLang="en-US" dirty="0">
              <a:latin typeface="Book Antiqua" panose="02040602050305030304" pitchFamily="18" charset="0"/>
              <a:cs typeface="Times New Roman" panose="02020603050405020304" pitchFamily="18" charset="0"/>
            </a:endParaRPr>
          </a:p>
          <a:p>
            <a:r>
              <a:rPr lang="en-US" altLang="en-US" dirty="0">
                <a:latin typeface="Book Antiqua" panose="02040602050305030304" pitchFamily="18" charset="0"/>
                <a:cs typeface="Times New Roman" panose="02020603050405020304" pitchFamily="18" charset="0"/>
              </a:rPr>
              <a:t>Banks are usually not involved in this stage of development.  </a:t>
            </a:r>
          </a:p>
          <a:p>
            <a:endParaRPr lang="en-US" altLang="en-US" dirty="0">
              <a:latin typeface="Book Antiqua" panose="02040602050305030304" pitchFamily="18" charset="0"/>
            </a:endParaRPr>
          </a:p>
          <a:p>
            <a:r>
              <a:rPr lang="en-US" altLang="en-US" i="1" dirty="0">
                <a:latin typeface="Book Antiqua" panose="02040602050305030304" pitchFamily="18" charset="0"/>
                <a:cs typeface="Times New Roman" panose="02020603050405020304" pitchFamily="18" charset="0"/>
              </a:rPr>
              <a:t>Growth Industry</a:t>
            </a:r>
            <a:endParaRPr lang="en-US" altLang="en-US" dirty="0">
              <a:latin typeface="Book Antiqua" panose="02040602050305030304" pitchFamily="18" charset="0"/>
              <a:cs typeface="Times New Roman" panose="02020603050405020304" pitchFamily="18" charset="0"/>
            </a:endParaRPr>
          </a:p>
          <a:p>
            <a:r>
              <a:rPr lang="en-US" altLang="en-US" b="1" dirty="0">
                <a:latin typeface="Book Antiqua" panose="02040602050305030304" pitchFamily="18" charset="0"/>
                <a:cs typeface="Times New Roman" panose="02020603050405020304" pitchFamily="18" charset="0"/>
              </a:rPr>
              <a:t>Characteristics</a:t>
            </a:r>
            <a:r>
              <a:rPr lang="en-US" altLang="en-US" dirty="0">
                <a:latin typeface="Book Antiqua" panose="02040602050305030304" pitchFamily="18" charset="0"/>
                <a:cs typeface="Times New Roman" panose="02020603050405020304" pitchFamily="18" charset="0"/>
              </a:rPr>
              <a:t> - product acceptance, new buyers, new product lines, larger market size, new competitors, experienced management.</a:t>
            </a:r>
          </a:p>
          <a:p>
            <a:r>
              <a:rPr lang="en-US" altLang="en-US" b="1" dirty="0">
                <a:latin typeface="Book Antiqua" panose="02040602050305030304" pitchFamily="18" charset="0"/>
                <a:cs typeface="Times New Roman" panose="02020603050405020304" pitchFamily="18" charset="0"/>
              </a:rPr>
              <a:t>Business Priority</a:t>
            </a:r>
            <a:r>
              <a:rPr lang="en-US" altLang="en-US" dirty="0">
                <a:latin typeface="Book Antiqua" panose="02040602050305030304" pitchFamily="18" charset="0"/>
                <a:cs typeface="Times New Roman" panose="02020603050405020304" pitchFamily="18" charset="0"/>
              </a:rPr>
              <a:t> - market, production, and distribution.</a:t>
            </a:r>
          </a:p>
          <a:p>
            <a:r>
              <a:rPr lang="en-US" altLang="en-US" b="1" dirty="0">
                <a:latin typeface="Book Antiqua" panose="02040602050305030304" pitchFamily="18" charset="0"/>
                <a:cs typeface="Times New Roman" panose="02020603050405020304" pitchFamily="18" charset="0"/>
              </a:rPr>
              <a:t>Financial Focus</a:t>
            </a:r>
            <a:r>
              <a:rPr lang="en-US" altLang="en-US" dirty="0">
                <a:latin typeface="Book Antiqua" panose="02040602050305030304" pitchFamily="18" charset="0"/>
                <a:cs typeface="Times New Roman" panose="02020603050405020304" pitchFamily="18" charset="0"/>
              </a:rPr>
              <a:t> - working capital management, financing growth, equity issuance.</a:t>
            </a:r>
          </a:p>
          <a:p>
            <a:endParaRPr lang="en-US" altLang="en-US" dirty="0">
              <a:latin typeface="Book Antiqua" panose="02040602050305030304" pitchFamily="18" charset="0"/>
              <a:cs typeface="Times New Roman" panose="02020603050405020304" pitchFamily="18" charset="0"/>
            </a:endParaRPr>
          </a:p>
          <a:p>
            <a:r>
              <a:rPr lang="en-US" altLang="en-US" dirty="0">
                <a:latin typeface="Book Antiqua" panose="02040602050305030304" pitchFamily="18" charset="0"/>
                <a:cs typeface="Times New Roman" panose="02020603050405020304" pitchFamily="18" charset="0"/>
              </a:rPr>
              <a:t>Banks begin to finance although probably not at beginning of growth cycle.</a:t>
            </a:r>
            <a:endParaRPr lang="en-US" altLang="en-US" sz="900" dirty="0">
              <a:latin typeface="Book Antiqua" panose="02040602050305030304" pitchFamily="18" charset="0"/>
            </a:endParaRPr>
          </a:p>
          <a:p>
            <a:endParaRPr lang="en-US" altLang="en-US" sz="900" dirty="0">
              <a:latin typeface="Book Antiqua" panose="02040602050305030304" pitchFamily="18" charset="0"/>
            </a:endParaRPr>
          </a:p>
          <a:p>
            <a:r>
              <a:rPr lang="en-US" altLang="en-US" i="1" dirty="0">
                <a:latin typeface="Book Antiqua" panose="02040602050305030304" pitchFamily="18" charset="0"/>
                <a:cs typeface="Times New Roman" panose="02020603050405020304" pitchFamily="18" charset="0"/>
              </a:rPr>
              <a:t>Mature Industry</a:t>
            </a:r>
            <a:r>
              <a:rPr lang="en-US" altLang="en-US" dirty="0">
                <a:latin typeface="Book Antiqua" panose="02040602050305030304" pitchFamily="18" charset="0"/>
                <a:cs typeface="Times New Roman" panose="02020603050405020304" pitchFamily="18" charset="0"/>
              </a:rPr>
              <a:t> </a:t>
            </a:r>
          </a:p>
          <a:p>
            <a:r>
              <a:rPr lang="en-US" altLang="en-US" b="1" dirty="0">
                <a:latin typeface="Book Antiqua" panose="02040602050305030304" pitchFamily="18" charset="0"/>
                <a:cs typeface="Times New Roman" panose="02020603050405020304" pitchFamily="18" charset="0"/>
              </a:rPr>
              <a:t>Characteristics</a:t>
            </a:r>
            <a:r>
              <a:rPr lang="en-US" altLang="en-US" dirty="0">
                <a:latin typeface="Book Antiqua" panose="02040602050305030304" pitchFamily="18" charset="0"/>
                <a:cs typeface="Times New Roman" panose="02020603050405020304" pitchFamily="18" charset="0"/>
              </a:rPr>
              <a:t> - market size stable, buyers have experience with and information about the product, consolidating, stable profits, improving quality, established capital sources.</a:t>
            </a:r>
          </a:p>
          <a:p>
            <a:r>
              <a:rPr lang="en-US" altLang="en-US" b="1" dirty="0">
                <a:latin typeface="Book Antiqua" panose="02040602050305030304" pitchFamily="18" charset="0"/>
                <a:cs typeface="Times New Roman" panose="02020603050405020304" pitchFamily="18" charset="0"/>
              </a:rPr>
              <a:t>Business Priority</a:t>
            </a:r>
            <a:r>
              <a:rPr lang="en-US" altLang="en-US" dirty="0">
                <a:latin typeface="Book Antiqua" panose="02040602050305030304" pitchFamily="18" charset="0"/>
                <a:cs typeface="Times New Roman" panose="02020603050405020304" pitchFamily="18" charset="0"/>
              </a:rPr>
              <a:t> - Operating efficiencies or lowest cost producer.  Building a brand to differentiate.</a:t>
            </a:r>
          </a:p>
          <a:p>
            <a:r>
              <a:rPr lang="en-US" altLang="en-US" b="1" dirty="0">
                <a:latin typeface="Book Antiqua" panose="02040602050305030304" pitchFamily="18" charset="0"/>
                <a:cs typeface="Times New Roman" panose="02020603050405020304" pitchFamily="18" charset="0"/>
              </a:rPr>
              <a:t>Financial Focus</a:t>
            </a:r>
            <a:r>
              <a:rPr lang="en-US" altLang="en-US" dirty="0">
                <a:latin typeface="Book Antiqua" panose="02040602050305030304" pitchFamily="18" charset="0"/>
                <a:cs typeface="Times New Roman" panose="02020603050405020304" pitchFamily="18" charset="0"/>
              </a:rPr>
              <a:t> - decrease working capital costs, acquisitions, minimize business cycle risks, leveraging assets and returning capital to shareholders.</a:t>
            </a:r>
          </a:p>
          <a:p>
            <a:endParaRPr lang="en-US" altLang="en-US" i="1" dirty="0">
              <a:latin typeface="Book Antiqua" panose="02040602050305030304" pitchFamily="18" charset="0"/>
              <a:cs typeface="Times New Roman" panose="02020603050405020304" pitchFamily="18" charset="0"/>
            </a:endParaRPr>
          </a:p>
          <a:p>
            <a:r>
              <a:rPr lang="en-US" altLang="en-US" i="1" dirty="0">
                <a:latin typeface="Book Antiqua" panose="02040602050305030304" pitchFamily="18" charset="0"/>
                <a:cs typeface="Times New Roman" panose="02020603050405020304" pitchFamily="18" charset="0"/>
              </a:rPr>
              <a:t>Declining Industries</a:t>
            </a:r>
            <a:endParaRPr lang="en-US" altLang="en-US" dirty="0">
              <a:latin typeface="Book Antiqua" panose="02040602050305030304" pitchFamily="18" charset="0"/>
              <a:cs typeface="Times New Roman" panose="02020603050405020304" pitchFamily="18" charset="0"/>
            </a:endParaRPr>
          </a:p>
          <a:p>
            <a:r>
              <a:rPr lang="en-US" altLang="en-US" b="1" dirty="0">
                <a:latin typeface="Book Antiqua" panose="02040602050305030304" pitchFamily="18" charset="0"/>
                <a:cs typeface="Times New Roman" panose="02020603050405020304" pitchFamily="18" charset="0"/>
              </a:rPr>
              <a:t>Characteristics</a:t>
            </a:r>
            <a:r>
              <a:rPr lang="en-US" altLang="en-US" dirty="0">
                <a:latin typeface="Book Antiqua" panose="02040602050305030304" pitchFamily="18" charset="0"/>
                <a:cs typeface="Times New Roman" panose="02020603050405020304" pitchFamily="18" charset="0"/>
              </a:rPr>
              <a:t> - decreasing market size, decline in number of buyers, rapid consolidations, losses, increasing number of substitutes.</a:t>
            </a:r>
          </a:p>
          <a:p>
            <a:r>
              <a:rPr lang="en-US" altLang="en-US" b="1" dirty="0">
                <a:latin typeface="Book Antiqua" panose="02040602050305030304" pitchFamily="18" charset="0"/>
                <a:cs typeface="Times New Roman" panose="02020603050405020304" pitchFamily="18" charset="0"/>
              </a:rPr>
              <a:t>Business Priorities</a:t>
            </a:r>
            <a:r>
              <a:rPr lang="en-US" altLang="en-US" dirty="0">
                <a:latin typeface="Book Antiqua" panose="02040602050305030304" pitchFamily="18" charset="0"/>
                <a:cs typeface="Times New Roman" panose="02020603050405020304" pitchFamily="18" charset="0"/>
              </a:rPr>
              <a:t> - diversification, downsizing.</a:t>
            </a:r>
          </a:p>
          <a:p>
            <a:r>
              <a:rPr lang="en-US" altLang="en-US" b="1" dirty="0">
                <a:latin typeface="Book Antiqua" panose="02040602050305030304" pitchFamily="18" charset="0"/>
                <a:cs typeface="Times New Roman" panose="02020603050405020304" pitchFamily="18" charset="0"/>
              </a:rPr>
              <a:t>Financial Focus</a:t>
            </a:r>
            <a:r>
              <a:rPr lang="en-US" altLang="en-US" dirty="0">
                <a:latin typeface="Book Antiqua" panose="02040602050305030304" pitchFamily="18" charset="0"/>
                <a:cs typeface="Times New Roman" panose="02020603050405020304" pitchFamily="18" charset="0"/>
              </a:rPr>
              <a:t> - balance sheet management.</a:t>
            </a:r>
          </a:p>
          <a:p>
            <a:endParaRPr lang="en-US" altLang="en-US" dirty="0">
              <a:latin typeface="Book Antiqua" panose="02040602050305030304" pitchFamily="18" charset="0"/>
            </a:endParaRPr>
          </a:p>
          <a:p>
            <a:r>
              <a:rPr lang="en-US" altLang="en-US" dirty="0">
                <a:latin typeface="Book Antiqua" panose="02040602050305030304" pitchFamily="18" charset="0"/>
              </a:rPr>
              <a:t>However, the product life cycle theory has criticism (not only from Porter but others).</a:t>
            </a:r>
          </a:p>
          <a:p>
            <a:endParaRPr lang="en-US" altLang="en-US" dirty="0">
              <a:latin typeface="Book Antiqua" panose="02040602050305030304" pitchFamily="18" charset="0"/>
            </a:endParaRPr>
          </a:p>
          <a:p>
            <a:r>
              <a:rPr lang="en-US" altLang="en-US" dirty="0">
                <a:latin typeface="Book Antiqua" panose="02040602050305030304" pitchFamily="18" charset="0"/>
              </a:rPr>
              <a:t>1- It is often unclear exactly at which stage of the life cycle an industry is in because the duration of the life cycle varies from industry to industry.  This diminishes the usefulness of this hypothesis as a planning tool.  And makes it difficult for bankers to exactly predict where the industry will go next.</a:t>
            </a:r>
          </a:p>
          <a:p>
            <a:endParaRPr lang="en-US" altLang="en-US" dirty="0">
              <a:latin typeface="Book Antiqua" panose="02040602050305030304" pitchFamily="18" charset="0"/>
            </a:endParaRPr>
          </a:p>
          <a:p>
            <a:r>
              <a:rPr lang="en-US" altLang="en-US" dirty="0">
                <a:latin typeface="Book Antiqua" panose="02040602050305030304" pitchFamily="18" charset="0"/>
              </a:rPr>
              <a:t>2- Many industries do not go through an S curve at all.  Or become re-vitalized due to changes in buyer preferences or new innovations.  </a:t>
            </a:r>
          </a:p>
          <a:p>
            <a:r>
              <a:rPr lang="en-US" altLang="en-US" dirty="0">
                <a:latin typeface="Book Antiqua" panose="02040602050305030304" pitchFamily="18" charset="0"/>
              </a:rPr>
              <a:t>We discussed declining industries earlier and gave examples of industries that were in a decline during the 1970s; motorcycles, bicycles, leather and railroads.  Yet all four of the industries have experienced a resurgence.  Motorcycles, bicycles and leather have all experienced a resurgence due to changing consumer preferences.  Motorcycles saw a resurgence of the “yuppie biker” and the high speed motorcycles (ala Miami Vice in the 1980s).  Bicycles have resurged as means to exercise and with the popularity of mountain biking.  Leather was not replaced by synthetic materials – in fact if you look back, synthetics were more of a short term trend.  The railroad industry due to structural changes in trucking and railroads.  </a:t>
            </a:r>
          </a:p>
          <a:p>
            <a:endParaRPr lang="en-US" altLang="en-US" dirty="0">
              <a:latin typeface="Book Antiqua" panose="02040602050305030304" pitchFamily="18" charset="0"/>
            </a:endParaRPr>
          </a:p>
          <a:p>
            <a:r>
              <a:rPr lang="en-US" altLang="en-US" dirty="0">
                <a:latin typeface="Book Antiqua" panose="02040602050305030304" pitchFamily="18" charset="0"/>
              </a:rPr>
              <a:t>3 – Individual companies can affect the shape of the curve through product innovations and repositioning.  If managers assume the life cycle is a given, they may create a self-fulfilling prophesy by failing to innovate or reposition.</a:t>
            </a:r>
          </a:p>
          <a:p>
            <a:endParaRPr lang="en-US" altLang="en-US" dirty="0">
              <a:latin typeface="Book Antiqua" panose="02040602050305030304" pitchFamily="18" charset="0"/>
            </a:endParaRPr>
          </a:p>
          <a:p>
            <a:r>
              <a:rPr lang="en-US" altLang="en-US" dirty="0">
                <a:latin typeface="Book Antiqua" panose="02040602050305030304" pitchFamily="18" charset="0"/>
              </a:rPr>
              <a:t>4- The nature of competition associated with each stage of the cycle is different for different industries.  Divergent patters call into serious question the strategic implications of the life cycle.  This means that as a planning tool assuming an industry will go through an S curve is a poor assumption.</a:t>
            </a:r>
          </a:p>
          <a:p>
            <a:endParaRPr lang="en-US" altLang="en-US" dirty="0">
              <a:latin typeface="Book Antiqua" panose="02040602050305030304" pitchFamily="18" charset="0"/>
            </a:endParaRPr>
          </a:p>
          <a:p>
            <a:r>
              <a:rPr lang="en-US" altLang="en-US" dirty="0">
                <a:latin typeface="Book Antiqua" panose="02040602050305030304" pitchFamily="18" charset="0"/>
              </a:rPr>
              <a:t>Primary Issue:  Industries do no change in a piecemeal fashion because an industry is an inter-related system.  There is no one way industries evolve; </a:t>
            </a:r>
            <a:r>
              <a:rPr lang="en-US" altLang="en-US" u="sng" dirty="0">
                <a:latin typeface="Book Antiqua" panose="02040602050305030304" pitchFamily="18" charset="0"/>
              </a:rPr>
              <a:t>therefore, a single model for evolution such as the product life cycle is not adequate.</a:t>
            </a:r>
            <a:r>
              <a:rPr lang="en-US" altLang="en-US" dirty="0">
                <a:latin typeface="Book Antiqua" panose="02040602050305030304" pitchFamily="18" charset="0"/>
              </a:rPr>
              <a:t> (Porter actually says “rejected”).  </a:t>
            </a:r>
          </a:p>
          <a:p>
            <a:endParaRPr lang="en-US" altLang="en-US" dirty="0">
              <a:latin typeface="Book Antiqua" panose="02040602050305030304" pitchFamily="18" charset="0"/>
            </a:endParaRPr>
          </a:p>
          <a:p>
            <a:endParaRPr lang="en-US" altLang="en-US" b="1" dirty="0">
              <a:latin typeface="Book Antiqua" panose="02040602050305030304" pitchFamily="18" charset="0"/>
            </a:endParaRPr>
          </a:p>
        </p:txBody>
      </p:sp>
      <p:sp>
        <p:nvSpPr>
          <p:cNvPr id="63491" name="Rectangle 3">
            <a:extLst>
              <a:ext uri="{FF2B5EF4-FFF2-40B4-BE49-F238E27FC236}">
                <a16:creationId xmlns:a16="http://schemas.microsoft.com/office/drawing/2014/main" id="{4BDFA1D6-FF43-49D9-8208-A82F24FF2F68}"/>
              </a:ext>
            </a:extLst>
          </p:cNvPr>
          <p:cNvSpPr>
            <a:spLocks noGrp="1" noRot="1" noChangeAspect="1" noChangeArrowheads="1" noTextEdit="1"/>
          </p:cNvSpPr>
          <p:nvPr>
            <p:ph type="sldImg"/>
          </p:nvPr>
        </p:nvSpPr>
        <p:spPr>
          <a:xfrm>
            <a:off x="1928813" y="984250"/>
            <a:ext cx="3228975" cy="1817688"/>
          </a:xfrm>
          <a:ln cap="flat"/>
        </p:spPr>
      </p:sp>
      <p:sp>
        <p:nvSpPr>
          <p:cNvPr id="63492" name="Rectangle 4">
            <a:extLst>
              <a:ext uri="{FF2B5EF4-FFF2-40B4-BE49-F238E27FC236}">
                <a16:creationId xmlns:a16="http://schemas.microsoft.com/office/drawing/2014/main" id="{3462F907-56C5-425E-B9BF-7744F3DBD20D}"/>
              </a:ext>
            </a:extLst>
          </p:cNvPr>
          <p:cNvSpPr>
            <a:spLocks noChangeArrowheads="1"/>
          </p:cNvSpPr>
          <p:nvPr/>
        </p:nvSpPr>
        <p:spPr bwMode="auto">
          <a:xfrm>
            <a:off x="3032125" y="8556625"/>
            <a:ext cx="50958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400" dirty="0">
              <a:latin typeface="Times New Roman" panose="02020603050405020304" pitchFamily="18" charset="0"/>
            </a:endParaRPr>
          </a:p>
        </p:txBody>
      </p:sp>
    </p:spTree>
    <p:extLst>
      <p:ext uri="{BB962C8B-B14F-4D97-AF65-F5344CB8AC3E}">
        <p14:creationId xmlns:p14="http://schemas.microsoft.com/office/powerpoint/2010/main" val="276385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E5EB5F2B-E66C-4D7E-B6CD-4F1B6CD2213F}"/>
              </a:ext>
            </a:extLst>
          </p:cNvPr>
          <p:cNvSpPr>
            <a:spLocks noGrp="1" noChangeArrowheads="1"/>
          </p:cNvSpPr>
          <p:nvPr>
            <p:ph type="body" idx="1"/>
          </p:nvPr>
        </p:nvSpPr>
        <p:spPr>
          <a:xfrm>
            <a:off x="1066800" y="3181350"/>
            <a:ext cx="4892675" cy="530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9" tIns="46060" rIns="92119" bIns="46060"/>
          <a:lstStyle/>
          <a:p>
            <a:r>
              <a:rPr lang="en-US" altLang="en-US" sz="900" b="1" dirty="0">
                <a:latin typeface="Book Antiqua" panose="02040602050305030304" pitchFamily="18" charset="0"/>
              </a:rPr>
              <a:t>Note:</a:t>
            </a:r>
            <a:r>
              <a:rPr lang="en-US" altLang="en-US" sz="900" dirty="0">
                <a:latin typeface="Book Antiqua" panose="02040602050305030304" pitchFamily="18" charset="0"/>
              </a:rPr>
              <a:t>  This slide is animated.  Click the mouse to have the graph drawn.</a:t>
            </a:r>
            <a:endParaRPr lang="en-US" altLang="en-US" sz="900" b="1" dirty="0">
              <a:latin typeface="Book Antiqua" panose="02040602050305030304" pitchFamily="18" charset="0"/>
            </a:endParaRPr>
          </a:p>
          <a:p>
            <a:endParaRPr lang="en-US" altLang="en-US" sz="900" dirty="0">
              <a:latin typeface="Book Antiqua" panose="02040602050305030304" pitchFamily="18" charset="0"/>
            </a:endParaRPr>
          </a:p>
          <a:p>
            <a:r>
              <a:rPr lang="en-US" altLang="en-US" sz="900" dirty="0">
                <a:latin typeface="Book Antiqua" panose="02040602050305030304" pitchFamily="18" charset="0"/>
              </a:rPr>
              <a:t>The grandfather of concepts for predicting the probable course of an industry is the product lifecycle.  The hypothesis is that an industry will pass through a number of phases or stages – embryonic, growth, maturity and decline.  The industry will follow an “S” curve because of the process of innovation and diffusion of new product.  </a:t>
            </a:r>
          </a:p>
          <a:p>
            <a:endParaRPr lang="en-US" altLang="en-US" sz="900" dirty="0">
              <a:latin typeface="Book Antiqua" panose="02040602050305030304" pitchFamily="18" charset="0"/>
            </a:endParaRPr>
          </a:p>
          <a:p>
            <a:r>
              <a:rPr lang="en-US" altLang="en-US" sz="900" dirty="0">
                <a:latin typeface="Book Antiqua" panose="02040602050305030304" pitchFamily="18" charset="0"/>
              </a:rPr>
              <a:t>The use of this hypothesis is to </a:t>
            </a:r>
          </a:p>
          <a:p>
            <a:pPr>
              <a:buFontTx/>
              <a:buChar char="•"/>
            </a:pPr>
            <a:r>
              <a:rPr lang="en-US" altLang="en-US" sz="900" dirty="0">
                <a:latin typeface="Book Antiqua" panose="02040602050305030304" pitchFamily="18" charset="0"/>
              </a:rPr>
              <a:t>To help predict future industry performance over the near term</a:t>
            </a:r>
          </a:p>
          <a:p>
            <a:pPr>
              <a:buFontTx/>
              <a:buChar char="•"/>
            </a:pPr>
            <a:r>
              <a:rPr lang="en-US" altLang="en-US" sz="900" dirty="0">
                <a:latin typeface="Book Antiqua" panose="02040602050305030304" pitchFamily="18" charset="0"/>
              </a:rPr>
              <a:t>To aid managers in creating strategy or, in the case of the bank, to analyze management’s strategy particularly in relation to its competitor group.  At different points during the life cycle, different strategies and management capabilities are needed.  </a:t>
            </a:r>
          </a:p>
          <a:p>
            <a:pPr>
              <a:buFontTx/>
              <a:buChar char="•"/>
            </a:pPr>
            <a:endParaRPr lang="en-US" altLang="en-US" sz="900" dirty="0">
              <a:latin typeface="Book Antiqua" panose="02040602050305030304" pitchFamily="18" charset="0"/>
            </a:endParaRPr>
          </a:p>
          <a:p>
            <a:r>
              <a:rPr lang="en-US" altLang="en-US" sz="900" dirty="0">
                <a:latin typeface="Book Antiqua" panose="02040602050305030304" pitchFamily="18" charset="0"/>
              </a:rPr>
              <a:t>Right now we will only describe the cycles, not the strategies or management qualities.</a:t>
            </a:r>
          </a:p>
          <a:p>
            <a:endParaRPr lang="en-US" altLang="en-US" sz="900" dirty="0">
              <a:latin typeface="Book Antiqua" panose="02040602050305030304" pitchFamily="18" charset="0"/>
            </a:endParaRPr>
          </a:p>
          <a:p>
            <a:r>
              <a:rPr lang="en-US" altLang="en-US" i="1" dirty="0">
                <a:latin typeface="Book Antiqua" panose="02040602050305030304" pitchFamily="18" charset="0"/>
                <a:cs typeface="Times New Roman" panose="02020603050405020304" pitchFamily="18" charset="0"/>
              </a:rPr>
              <a:t>Embryonic Industries</a:t>
            </a:r>
            <a:endParaRPr lang="en-US" altLang="en-US" dirty="0">
              <a:latin typeface="Book Antiqua" panose="02040602050305030304" pitchFamily="18" charset="0"/>
              <a:cs typeface="Times New Roman" panose="02020603050405020304" pitchFamily="18" charset="0"/>
            </a:endParaRPr>
          </a:p>
          <a:p>
            <a:r>
              <a:rPr lang="en-US" altLang="en-US" b="1" dirty="0">
                <a:latin typeface="Book Antiqua" panose="02040602050305030304" pitchFamily="18" charset="0"/>
                <a:cs typeface="Times New Roman" panose="02020603050405020304" pitchFamily="18" charset="0"/>
              </a:rPr>
              <a:t>Characteristics</a:t>
            </a:r>
            <a:r>
              <a:rPr lang="en-US" altLang="en-US" dirty="0">
                <a:latin typeface="Book Antiqua" panose="02040602050305030304" pitchFamily="18" charset="0"/>
                <a:cs typeface="Times New Roman" panose="02020603050405020304" pitchFamily="18" charset="0"/>
              </a:rPr>
              <a:t> - Small market size, few buyers, unproven product, technologically advanced products, few competitors.</a:t>
            </a:r>
          </a:p>
          <a:p>
            <a:r>
              <a:rPr lang="en-US" altLang="en-US" b="1" dirty="0">
                <a:latin typeface="Book Antiqua" panose="02040602050305030304" pitchFamily="18" charset="0"/>
                <a:cs typeface="Times New Roman" panose="02020603050405020304" pitchFamily="18" charset="0"/>
              </a:rPr>
              <a:t>Business Priority</a:t>
            </a:r>
            <a:r>
              <a:rPr lang="en-US" altLang="en-US" dirty="0">
                <a:latin typeface="Book Antiqua" panose="02040602050305030304" pitchFamily="18" charset="0"/>
                <a:cs typeface="Times New Roman" panose="02020603050405020304" pitchFamily="18" charset="0"/>
              </a:rPr>
              <a:t> - Product introduction, R&amp;D.</a:t>
            </a:r>
          </a:p>
          <a:p>
            <a:r>
              <a:rPr lang="en-US" altLang="en-US" b="1" dirty="0">
                <a:latin typeface="Book Antiqua" panose="02040602050305030304" pitchFamily="18" charset="0"/>
                <a:cs typeface="Times New Roman" panose="02020603050405020304" pitchFamily="18" charset="0"/>
              </a:rPr>
              <a:t>Financial Focus</a:t>
            </a:r>
            <a:r>
              <a:rPr lang="en-US" altLang="en-US" dirty="0">
                <a:latin typeface="Book Antiqua" panose="02040602050305030304" pitchFamily="18" charset="0"/>
                <a:cs typeface="Times New Roman" panose="02020603050405020304" pitchFamily="18" charset="0"/>
              </a:rPr>
              <a:t> - Stop losses, liquidity, capital raising.</a:t>
            </a:r>
          </a:p>
          <a:p>
            <a:endParaRPr lang="en-US" altLang="en-US" dirty="0">
              <a:latin typeface="Book Antiqua" panose="02040602050305030304" pitchFamily="18" charset="0"/>
              <a:cs typeface="Times New Roman" panose="02020603050405020304" pitchFamily="18" charset="0"/>
            </a:endParaRPr>
          </a:p>
          <a:p>
            <a:r>
              <a:rPr lang="en-US" altLang="en-US" dirty="0">
                <a:latin typeface="Book Antiqua" panose="02040602050305030304" pitchFamily="18" charset="0"/>
                <a:cs typeface="Times New Roman" panose="02020603050405020304" pitchFamily="18" charset="0"/>
              </a:rPr>
              <a:t>Banks are usually not involved in this stage of development.  </a:t>
            </a:r>
          </a:p>
          <a:p>
            <a:endParaRPr lang="en-US" altLang="en-US" dirty="0">
              <a:latin typeface="Book Antiqua" panose="02040602050305030304" pitchFamily="18" charset="0"/>
            </a:endParaRPr>
          </a:p>
          <a:p>
            <a:r>
              <a:rPr lang="en-US" altLang="en-US" i="1" dirty="0">
                <a:latin typeface="Book Antiqua" panose="02040602050305030304" pitchFamily="18" charset="0"/>
                <a:cs typeface="Times New Roman" panose="02020603050405020304" pitchFamily="18" charset="0"/>
              </a:rPr>
              <a:t>Growth Industry</a:t>
            </a:r>
            <a:endParaRPr lang="en-US" altLang="en-US" dirty="0">
              <a:latin typeface="Book Antiqua" panose="02040602050305030304" pitchFamily="18" charset="0"/>
              <a:cs typeface="Times New Roman" panose="02020603050405020304" pitchFamily="18" charset="0"/>
            </a:endParaRPr>
          </a:p>
          <a:p>
            <a:r>
              <a:rPr lang="en-US" altLang="en-US" b="1" dirty="0">
                <a:latin typeface="Book Antiqua" panose="02040602050305030304" pitchFamily="18" charset="0"/>
                <a:cs typeface="Times New Roman" panose="02020603050405020304" pitchFamily="18" charset="0"/>
              </a:rPr>
              <a:t>Characteristics</a:t>
            </a:r>
            <a:r>
              <a:rPr lang="en-US" altLang="en-US" dirty="0">
                <a:latin typeface="Book Antiqua" panose="02040602050305030304" pitchFamily="18" charset="0"/>
                <a:cs typeface="Times New Roman" panose="02020603050405020304" pitchFamily="18" charset="0"/>
              </a:rPr>
              <a:t> - product acceptance, new buyers, new product lines, larger market size, new competitors, experienced management.</a:t>
            </a:r>
          </a:p>
          <a:p>
            <a:r>
              <a:rPr lang="en-US" altLang="en-US" b="1" dirty="0">
                <a:latin typeface="Book Antiqua" panose="02040602050305030304" pitchFamily="18" charset="0"/>
                <a:cs typeface="Times New Roman" panose="02020603050405020304" pitchFamily="18" charset="0"/>
              </a:rPr>
              <a:t>Business Priority</a:t>
            </a:r>
            <a:r>
              <a:rPr lang="en-US" altLang="en-US" dirty="0">
                <a:latin typeface="Book Antiqua" panose="02040602050305030304" pitchFamily="18" charset="0"/>
                <a:cs typeface="Times New Roman" panose="02020603050405020304" pitchFamily="18" charset="0"/>
              </a:rPr>
              <a:t> - market, production, and distribution.</a:t>
            </a:r>
          </a:p>
          <a:p>
            <a:r>
              <a:rPr lang="en-US" altLang="en-US" b="1" dirty="0">
                <a:latin typeface="Book Antiqua" panose="02040602050305030304" pitchFamily="18" charset="0"/>
                <a:cs typeface="Times New Roman" panose="02020603050405020304" pitchFamily="18" charset="0"/>
              </a:rPr>
              <a:t>Financial Focus</a:t>
            </a:r>
            <a:r>
              <a:rPr lang="en-US" altLang="en-US" dirty="0">
                <a:latin typeface="Book Antiqua" panose="02040602050305030304" pitchFamily="18" charset="0"/>
                <a:cs typeface="Times New Roman" panose="02020603050405020304" pitchFamily="18" charset="0"/>
              </a:rPr>
              <a:t> - working capital management, financing growth, equity issuance.</a:t>
            </a:r>
          </a:p>
          <a:p>
            <a:endParaRPr lang="en-US" altLang="en-US" dirty="0">
              <a:latin typeface="Book Antiqua" panose="02040602050305030304" pitchFamily="18" charset="0"/>
              <a:cs typeface="Times New Roman" panose="02020603050405020304" pitchFamily="18" charset="0"/>
            </a:endParaRPr>
          </a:p>
          <a:p>
            <a:r>
              <a:rPr lang="en-US" altLang="en-US" dirty="0">
                <a:latin typeface="Book Antiqua" panose="02040602050305030304" pitchFamily="18" charset="0"/>
                <a:cs typeface="Times New Roman" panose="02020603050405020304" pitchFamily="18" charset="0"/>
              </a:rPr>
              <a:t>Banks begin to finance although probably not at beginning of growth cycle.</a:t>
            </a:r>
            <a:endParaRPr lang="en-US" altLang="en-US" sz="900" dirty="0">
              <a:latin typeface="Book Antiqua" panose="02040602050305030304" pitchFamily="18" charset="0"/>
            </a:endParaRPr>
          </a:p>
          <a:p>
            <a:endParaRPr lang="en-US" altLang="en-US" sz="900" dirty="0">
              <a:latin typeface="Book Antiqua" panose="02040602050305030304" pitchFamily="18" charset="0"/>
            </a:endParaRPr>
          </a:p>
          <a:p>
            <a:r>
              <a:rPr lang="en-US" altLang="en-US" i="1" dirty="0">
                <a:latin typeface="Book Antiqua" panose="02040602050305030304" pitchFamily="18" charset="0"/>
                <a:cs typeface="Times New Roman" panose="02020603050405020304" pitchFamily="18" charset="0"/>
              </a:rPr>
              <a:t>Mature Industry</a:t>
            </a:r>
            <a:r>
              <a:rPr lang="en-US" altLang="en-US" dirty="0">
                <a:latin typeface="Book Antiqua" panose="02040602050305030304" pitchFamily="18" charset="0"/>
                <a:cs typeface="Times New Roman" panose="02020603050405020304" pitchFamily="18" charset="0"/>
              </a:rPr>
              <a:t> </a:t>
            </a:r>
          </a:p>
          <a:p>
            <a:r>
              <a:rPr lang="en-US" altLang="en-US" b="1" dirty="0">
                <a:latin typeface="Book Antiqua" panose="02040602050305030304" pitchFamily="18" charset="0"/>
                <a:cs typeface="Times New Roman" panose="02020603050405020304" pitchFamily="18" charset="0"/>
              </a:rPr>
              <a:t>Characteristics</a:t>
            </a:r>
            <a:r>
              <a:rPr lang="en-US" altLang="en-US" dirty="0">
                <a:latin typeface="Book Antiqua" panose="02040602050305030304" pitchFamily="18" charset="0"/>
                <a:cs typeface="Times New Roman" panose="02020603050405020304" pitchFamily="18" charset="0"/>
              </a:rPr>
              <a:t> - market size stable, buyers have experience with and information about the product, consolidating, stable profits, improving quality, established capital sources.</a:t>
            </a:r>
          </a:p>
          <a:p>
            <a:r>
              <a:rPr lang="en-US" altLang="en-US" b="1" dirty="0">
                <a:latin typeface="Book Antiqua" panose="02040602050305030304" pitchFamily="18" charset="0"/>
                <a:cs typeface="Times New Roman" panose="02020603050405020304" pitchFamily="18" charset="0"/>
              </a:rPr>
              <a:t>Business Priority</a:t>
            </a:r>
            <a:r>
              <a:rPr lang="en-US" altLang="en-US" dirty="0">
                <a:latin typeface="Book Antiqua" panose="02040602050305030304" pitchFamily="18" charset="0"/>
                <a:cs typeface="Times New Roman" panose="02020603050405020304" pitchFamily="18" charset="0"/>
              </a:rPr>
              <a:t> - Operating efficiencies or lowest cost producer.  Building a brand to differentiate.</a:t>
            </a:r>
          </a:p>
          <a:p>
            <a:r>
              <a:rPr lang="en-US" altLang="en-US" b="1" dirty="0">
                <a:latin typeface="Book Antiqua" panose="02040602050305030304" pitchFamily="18" charset="0"/>
                <a:cs typeface="Times New Roman" panose="02020603050405020304" pitchFamily="18" charset="0"/>
              </a:rPr>
              <a:t>Financial Focus</a:t>
            </a:r>
            <a:r>
              <a:rPr lang="en-US" altLang="en-US" dirty="0">
                <a:latin typeface="Book Antiqua" panose="02040602050305030304" pitchFamily="18" charset="0"/>
                <a:cs typeface="Times New Roman" panose="02020603050405020304" pitchFamily="18" charset="0"/>
              </a:rPr>
              <a:t> - decrease working capital costs, acquisitions, minimize business cycle risks, leveraging assets and returning capital to shareholders.</a:t>
            </a:r>
          </a:p>
          <a:p>
            <a:endParaRPr lang="en-US" altLang="en-US" i="1" dirty="0">
              <a:latin typeface="Book Antiqua" panose="02040602050305030304" pitchFamily="18" charset="0"/>
              <a:cs typeface="Times New Roman" panose="02020603050405020304" pitchFamily="18" charset="0"/>
            </a:endParaRPr>
          </a:p>
          <a:p>
            <a:r>
              <a:rPr lang="en-US" altLang="en-US" i="1" dirty="0">
                <a:latin typeface="Book Antiqua" panose="02040602050305030304" pitchFamily="18" charset="0"/>
                <a:cs typeface="Times New Roman" panose="02020603050405020304" pitchFamily="18" charset="0"/>
              </a:rPr>
              <a:t>Declining Industries</a:t>
            </a:r>
            <a:endParaRPr lang="en-US" altLang="en-US" dirty="0">
              <a:latin typeface="Book Antiqua" panose="02040602050305030304" pitchFamily="18" charset="0"/>
              <a:cs typeface="Times New Roman" panose="02020603050405020304" pitchFamily="18" charset="0"/>
            </a:endParaRPr>
          </a:p>
          <a:p>
            <a:r>
              <a:rPr lang="en-US" altLang="en-US" b="1" dirty="0">
                <a:latin typeface="Book Antiqua" panose="02040602050305030304" pitchFamily="18" charset="0"/>
                <a:cs typeface="Times New Roman" panose="02020603050405020304" pitchFamily="18" charset="0"/>
              </a:rPr>
              <a:t>Characteristics</a:t>
            </a:r>
            <a:r>
              <a:rPr lang="en-US" altLang="en-US" dirty="0">
                <a:latin typeface="Book Antiqua" panose="02040602050305030304" pitchFamily="18" charset="0"/>
                <a:cs typeface="Times New Roman" panose="02020603050405020304" pitchFamily="18" charset="0"/>
              </a:rPr>
              <a:t> - decreasing market size, decline in number of buyers, rapid consolidations, losses, increasing number of substitutes.</a:t>
            </a:r>
          </a:p>
          <a:p>
            <a:r>
              <a:rPr lang="en-US" altLang="en-US" b="1" dirty="0">
                <a:latin typeface="Book Antiqua" panose="02040602050305030304" pitchFamily="18" charset="0"/>
                <a:cs typeface="Times New Roman" panose="02020603050405020304" pitchFamily="18" charset="0"/>
              </a:rPr>
              <a:t>Business Priorities</a:t>
            </a:r>
            <a:r>
              <a:rPr lang="en-US" altLang="en-US" dirty="0">
                <a:latin typeface="Book Antiqua" panose="02040602050305030304" pitchFamily="18" charset="0"/>
                <a:cs typeface="Times New Roman" panose="02020603050405020304" pitchFamily="18" charset="0"/>
              </a:rPr>
              <a:t> - diversification, downsizing.</a:t>
            </a:r>
          </a:p>
          <a:p>
            <a:r>
              <a:rPr lang="en-US" altLang="en-US" b="1" dirty="0">
                <a:latin typeface="Book Antiqua" panose="02040602050305030304" pitchFamily="18" charset="0"/>
                <a:cs typeface="Times New Roman" panose="02020603050405020304" pitchFamily="18" charset="0"/>
              </a:rPr>
              <a:t>Financial Focus</a:t>
            </a:r>
            <a:r>
              <a:rPr lang="en-US" altLang="en-US" dirty="0">
                <a:latin typeface="Book Antiqua" panose="02040602050305030304" pitchFamily="18" charset="0"/>
                <a:cs typeface="Times New Roman" panose="02020603050405020304" pitchFamily="18" charset="0"/>
              </a:rPr>
              <a:t> - balance sheet management.</a:t>
            </a:r>
          </a:p>
          <a:p>
            <a:endParaRPr lang="en-US" altLang="en-US" dirty="0">
              <a:latin typeface="Book Antiqua" panose="02040602050305030304" pitchFamily="18" charset="0"/>
            </a:endParaRPr>
          </a:p>
          <a:p>
            <a:r>
              <a:rPr lang="en-US" altLang="en-US" dirty="0">
                <a:latin typeface="Book Antiqua" panose="02040602050305030304" pitchFamily="18" charset="0"/>
              </a:rPr>
              <a:t>However, the product life cycle theory has criticism (not only from Porter but others).</a:t>
            </a:r>
          </a:p>
          <a:p>
            <a:endParaRPr lang="en-US" altLang="en-US" dirty="0">
              <a:latin typeface="Book Antiqua" panose="02040602050305030304" pitchFamily="18" charset="0"/>
            </a:endParaRPr>
          </a:p>
          <a:p>
            <a:r>
              <a:rPr lang="en-US" altLang="en-US" dirty="0">
                <a:latin typeface="Book Antiqua" panose="02040602050305030304" pitchFamily="18" charset="0"/>
              </a:rPr>
              <a:t>1- It is often unclear exactly at which stage of the life cycle an industry is in because the duration of the life cycle varies from industry to industry.  This diminishes the usefulness of this hypothesis as a planning tool.  And makes it difficult for bankers to exactly predict where the industry will go next.</a:t>
            </a:r>
          </a:p>
          <a:p>
            <a:endParaRPr lang="en-US" altLang="en-US" dirty="0">
              <a:latin typeface="Book Antiqua" panose="02040602050305030304" pitchFamily="18" charset="0"/>
            </a:endParaRPr>
          </a:p>
          <a:p>
            <a:r>
              <a:rPr lang="en-US" altLang="en-US" dirty="0">
                <a:latin typeface="Book Antiqua" panose="02040602050305030304" pitchFamily="18" charset="0"/>
              </a:rPr>
              <a:t>2- Many industries do not go through an S curve at all.  Or become re-vitalized due to changes in buyer preferences or new innovations.  </a:t>
            </a:r>
          </a:p>
          <a:p>
            <a:r>
              <a:rPr lang="en-US" altLang="en-US" dirty="0">
                <a:latin typeface="Book Antiqua" panose="02040602050305030304" pitchFamily="18" charset="0"/>
              </a:rPr>
              <a:t>We discussed declining industries earlier and gave examples of industries that were in a decline during the 1970s; motorcycles, bicycles, leather and railroads.  Yet all four of the industries have experienced a resurgence.  Motorcycles, bicycles and leather have all experienced a resurgence due to changing consumer preferences.  Motorcycles saw a resurgence of the “yuppie biker” and the high speed motorcycles (ala Miami Vice in the 1980s).  Bicycles have resurged as means to exercise and with the popularity of mountain biking.  Leather was not replaced by synthetic materials – in fact if you look back, synthetics were more of a short term trend.  The railroad industry due to structural changes in trucking and railroads.  </a:t>
            </a:r>
          </a:p>
          <a:p>
            <a:endParaRPr lang="en-US" altLang="en-US" dirty="0">
              <a:latin typeface="Book Antiqua" panose="02040602050305030304" pitchFamily="18" charset="0"/>
            </a:endParaRPr>
          </a:p>
          <a:p>
            <a:r>
              <a:rPr lang="en-US" altLang="en-US" dirty="0">
                <a:latin typeface="Book Antiqua" panose="02040602050305030304" pitchFamily="18" charset="0"/>
              </a:rPr>
              <a:t>3 – Individual companies can affect the shape of the curve through product innovations and repositioning.  If managers assume the life cycle is a given, they may create a self-fulfilling prophesy by failing to innovate or reposition.</a:t>
            </a:r>
          </a:p>
          <a:p>
            <a:endParaRPr lang="en-US" altLang="en-US" dirty="0">
              <a:latin typeface="Book Antiqua" panose="02040602050305030304" pitchFamily="18" charset="0"/>
            </a:endParaRPr>
          </a:p>
          <a:p>
            <a:r>
              <a:rPr lang="en-US" altLang="en-US" dirty="0">
                <a:latin typeface="Book Antiqua" panose="02040602050305030304" pitchFamily="18" charset="0"/>
              </a:rPr>
              <a:t>4- The nature of competition associated with each stage of the cycle is different for different industries.  Divergent patters call into serious question the strategic implications of the life cycle.  This means that as a planning tool assuming an industry will go through an S curve is a poor assumption.</a:t>
            </a:r>
          </a:p>
          <a:p>
            <a:endParaRPr lang="en-US" altLang="en-US" dirty="0">
              <a:latin typeface="Book Antiqua" panose="02040602050305030304" pitchFamily="18" charset="0"/>
            </a:endParaRPr>
          </a:p>
          <a:p>
            <a:r>
              <a:rPr lang="en-US" altLang="en-US" dirty="0">
                <a:latin typeface="Book Antiqua" panose="02040602050305030304" pitchFamily="18" charset="0"/>
              </a:rPr>
              <a:t>Primary Issue:  Industries do no change in a piecemeal fashion because an industry is an inter-related system.  There is no one way industries evolve; </a:t>
            </a:r>
            <a:r>
              <a:rPr lang="en-US" altLang="en-US" u="sng" dirty="0">
                <a:latin typeface="Book Antiqua" panose="02040602050305030304" pitchFamily="18" charset="0"/>
              </a:rPr>
              <a:t>therefore, a single model for evolution such as the product life cycle is not adequate.</a:t>
            </a:r>
            <a:r>
              <a:rPr lang="en-US" altLang="en-US" dirty="0">
                <a:latin typeface="Book Antiqua" panose="02040602050305030304" pitchFamily="18" charset="0"/>
              </a:rPr>
              <a:t> (Porter actually says “rejected”).  </a:t>
            </a:r>
          </a:p>
          <a:p>
            <a:endParaRPr lang="en-US" altLang="en-US" dirty="0">
              <a:latin typeface="Book Antiqua" panose="02040602050305030304" pitchFamily="18" charset="0"/>
            </a:endParaRPr>
          </a:p>
          <a:p>
            <a:endParaRPr lang="en-US" altLang="en-US" b="1" dirty="0">
              <a:latin typeface="Book Antiqua" panose="02040602050305030304" pitchFamily="18" charset="0"/>
            </a:endParaRPr>
          </a:p>
        </p:txBody>
      </p:sp>
      <p:sp>
        <p:nvSpPr>
          <p:cNvPr id="63491" name="Rectangle 3">
            <a:extLst>
              <a:ext uri="{FF2B5EF4-FFF2-40B4-BE49-F238E27FC236}">
                <a16:creationId xmlns:a16="http://schemas.microsoft.com/office/drawing/2014/main" id="{4BDFA1D6-FF43-49D9-8208-A82F24FF2F68}"/>
              </a:ext>
            </a:extLst>
          </p:cNvPr>
          <p:cNvSpPr>
            <a:spLocks noGrp="1" noRot="1" noChangeAspect="1" noChangeArrowheads="1" noTextEdit="1"/>
          </p:cNvSpPr>
          <p:nvPr>
            <p:ph type="sldImg"/>
          </p:nvPr>
        </p:nvSpPr>
        <p:spPr>
          <a:xfrm>
            <a:off x="1928813" y="984250"/>
            <a:ext cx="3228975" cy="1817688"/>
          </a:xfrm>
          <a:ln cap="flat"/>
        </p:spPr>
      </p:sp>
      <p:sp>
        <p:nvSpPr>
          <p:cNvPr id="63492" name="Rectangle 4">
            <a:extLst>
              <a:ext uri="{FF2B5EF4-FFF2-40B4-BE49-F238E27FC236}">
                <a16:creationId xmlns:a16="http://schemas.microsoft.com/office/drawing/2014/main" id="{3462F907-56C5-425E-B9BF-7744F3DBD20D}"/>
              </a:ext>
            </a:extLst>
          </p:cNvPr>
          <p:cNvSpPr>
            <a:spLocks noChangeArrowheads="1"/>
          </p:cNvSpPr>
          <p:nvPr/>
        </p:nvSpPr>
        <p:spPr bwMode="auto">
          <a:xfrm>
            <a:off x="3032125" y="8556625"/>
            <a:ext cx="50958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400" dirty="0">
              <a:latin typeface="Times New Roman" panose="02020603050405020304" pitchFamily="18" charset="0"/>
            </a:endParaRPr>
          </a:p>
        </p:txBody>
      </p:sp>
    </p:spTree>
    <p:extLst>
      <p:ext uri="{BB962C8B-B14F-4D97-AF65-F5344CB8AC3E}">
        <p14:creationId xmlns:p14="http://schemas.microsoft.com/office/powerpoint/2010/main" val="3668867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A6212D76-A8AF-423E-A8D1-8C885E78FF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Verdana" panose="020B0604030504040204" pitchFamily="34" charset="0"/>
                <a:ea typeface="MS PGothic" panose="020B0600070205080204" pitchFamily="34" charset="-128"/>
              </a:defRPr>
            </a:lvl1pPr>
            <a:lvl2pPr marL="755650" indent="-290513">
              <a:spcBef>
                <a:spcPct val="30000"/>
              </a:spcBef>
              <a:defRPr sz="1200">
                <a:solidFill>
                  <a:schemeClr val="tx1"/>
                </a:solidFill>
                <a:latin typeface="Verdana" panose="020B0604030504040204" pitchFamily="34" charset="0"/>
                <a:ea typeface="MS PGothic" panose="020B0600070205080204" pitchFamily="34" charset="-128"/>
              </a:defRPr>
            </a:lvl2pPr>
            <a:lvl3pPr marL="1163638" indent="-231775">
              <a:spcBef>
                <a:spcPct val="30000"/>
              </a:spcBef>
              <a:defRPr sz="1200">
                <a:solidFill>
                  <a:schemeClr val="tx1"/>
                </a:solidFill>
                <a:latin typeface="Verdana" panose="020B0604030504040204" pitchFamily="34" charset="0"/>
                <a:ea typeface="MS PGothic" panose="020B0600070205080204" pitchFamily="34" charset="-128"/>
              </a:defRPr>
            </a:lvl3pPr>
            <a:lvl4pPr marL="1630363" indent="-231775">
              <a:spcBef>
                <a:spcPct val="30000"/>
              </a:spcBef>
              <a:defRPr sz="1200">
                <a:solidFill>
                  <a:schemeClr val="tx1"/>
                </a:solidFill>
                <a:latin typeface="Verdana" panose="020B0604030504040204" pitchFamily="34" charset="0"/>
                <a:ea typeface="MS PGothic" panose="020B0600070205080204" pitchFamily="34" charset="-128"/>
              </a:defRPr>
            </a:lvl4pPr>
            <a:lvl5pPr marL="2095500" indent="-231775">
              <a:spcBef>
                <a:spcPct val="30000"/>
              </a:spcBef>
              <a:defRPr sz="1200">
                <a:solidFill>
                  <a:schemeClr val="tx1"/>
                </a:solidFill>
                <a:latin typeface="Verdana" panose="020B0604030504040204" pitchFamily="34" charset="0"/>
                <a:ea typeface="MS PGothic" panose="020B0600070205080204" pitchFamily="34" charset="-128"/>
              </a:defRPr>
            </a:lvl5pPr>
            <a:lvl6pPr marL="2552700" indent="-231775" eaLnBrk="0" fontAlgn="base" hangingPunct="0">
              <a:spcBef>
                <a:spcPct val="30000"/>
              </a:spcBef>
              <a:spcAft>
                <a:spcPct val="0"/>
              </a:spcAft>
              <a:defRPr sz="1200">
                <a:solidFill>
                  <a:schemeClr val="tx1"/>
                </a:solidFill>
                <a:latin typeface="Verdana" panose="020B0604030504040204" pitchFamily="34" charset="0"/>
                <a:ea typeface="MS PGothic" panose="020B0600070205080204" pitchFamily="34" charset="-128"/>
              </a:defRPr>
            </a:lvl6pPr>
            <a:lvl7pPr marL="3009900" indent="-231775" eaLnBrk="0" fontAlgn="base" hangingPunct="0">
              <a:spcBef>
                <a:spcPct val="30000"/>
              </a:spcBef>
              <a:spcAft>
                <a:spcPct val="0"/>
              </a:spcAft>
              <a:defRPr sz="1200">
                <a:solidFill>
                  <a:schemeClr val="tx1"/>
                </a:solidFill>
                <a:latin typeface="Verdana" panose="020B0604030504040204" pitchFamily="34" charset="0"/>
                <a:ea typeface="MS PGothic" panose="020B0600070205080204" pitchFamily="34" charset="-128"/>
              </a:defRPr>
            </a:lvl7pPr>
            <a:lvl8pPr marL="3467100" indent="-231775" eaLnBrk="0" fontAlgn="base" hangingPunct="0">
              <a:spcBef>
                <a:spcPct val="30000"/>
              </a:spcBef>
              <a:spcAft>
                <a:spcPct val="0"/>
              </a:spcAft>
              <a:defRPr sz="1200">
                <a:solidFill>
                  <a:schemeClr val="tx1"/>
                </a:solidFill>
                <a:latin typeface="Verdana" panose="020B0604030504040204" pitchFamily="34" charset="0"/>
                <a:ea typeface="MS PGothic" panose="020B0600070205080204" pitchFamily="34" charset="-128"/>
              </a:defRPr>
            </a:lvl8pPr>
            <a:lvl9pPr marL="3924300" indent="-231775" eaLnBrk="0" fontAlgn="base" hangingPunct="0">
              <a:spcBef>
                <a:spcPct val="30000"/>
              </a:spcBef>
              <a:spcAft>
                <a:spcPct val="0"/>
              </a:spcAft>
              <a:defRPr sz="1200">
                <a:solidFill>
                  <a:schemeClr val="tx1"/>
                </a:solidFill>
                <a:latin typeface="Verdana" panose="020B0604030504040204" pitchFamily="34" charset="0"/>
                <a:ea typeface="MS PGothic" panose="020B0600070205080204" pitchFamily="34" charset="-128"/>
              </a:defRPr>
            </a:lvl9pPr>
          </a:lstStyle>
          <a:p>
            <a:pPr defTabSz="914400" eaLnBrk="1" hangingPunct="1">
              <a:spcBef>
                <a:spcPct val="0"/>
              </a:spcBef>
            </a:pPr>
            <a:fld id="{56354F81-CBF3-4203-8317-A03BAE1A3AA1}" type="slidenum">
              <a:rPr lang="en-US" altLang="en-US" smtClean="0">
                <a:solidFill>
                  <a:srgbClr val="000000"/>
                </a:solidFill>
                <a:latin typeface="Arial" panose="020B0604020202020204" pitchFamily="34" charset="0"/>
                <a:cs typeface="Arial" panose="020B0604020202020204" pitchFamily="34" charset="0"/>
              </a:rPr>
              <a:pPr defTabSz="914400" eaLnBrk="1" hangingPunct="1">
                <a:spcBef>
                  <a:spcPct val="0"/>
                </a:spcBef>
              </a:pPr>
              <a:t>37</a:t>
            </a:fld>
            <a:endParaRPr lang="en-US" altLang="en-US" dirty="0">
              <a:solidFill>
                <a:srgbClr val="000000"/>
              </a:solidFill>
              <a:latin typeface="Arial" panose="020B0604020202020204" pitchFamily="34" charset="0"/>
              <a:cs typeface="Arial" panose="020B0604020202020204" pitchFamily="34" charset="0"/>
            </a:endParaRPr>
          </a:p>
        </p:txBody>
      </p:sp>
      <p:sp>
        <p:nvSpPr>
          <p:cNvPr id="165891" name="Rectangle 2">
            <a:extLst>
              <a:ext uri="{FF2B5EF4-FFF2-40B4-BE49-F238E27FC236}">
                <a16:creationId xmlns:a16="http://schemas.microsoft.com/office/drawing/2014/main" id="{8868A1C7-96A1-4D94-AA0D-118617558D98}"/>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29BE4C43-CAA2-42C6-9DB6-178352269D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91567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E125D-8F8E-41E2-B35E-9A1B7820B2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376131-1234-4B1F-841D-FC3243DE24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B25CB-2081-41DB-973E-0BD53FC69DA3}"/>
              </a:ext>
            </a:extLst>
          </p:cNvPr>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a:extLst>
              <a:ext uri="{FF2B5EF4-FFF2-40B4-BE49-F238E27FC236}">
                <a16:creationId xmlns:a16="http://schemas.microsoft.com/office/drawing/2014/main" id="{7CA01766-3B4B-43D7-9651-DE3C14D7F5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602259-904E-4A75-928A-37D4BEDCAC0C}"/>
              </a:ext>
            </a:extLst>
          </p:cNvPr>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236812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952E-1E6C-4DC9-AD3B-92E23C38B3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7E85DB-F755-4DA4-BE52-F521526384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BD8EE-A5AB-4E83-A2ED-28052664EFB3}"/>
              </a:ext>
            </a:extLst>
          </p:cNvPr>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a:extLst>
              <a:ext uri="{FF2B5EF4-FFF2-40B4-BE49-F238E27FC236}">
                <a16:creationId xmlns:a16="http://schemas.microsoft.com/office/drawing/2014/main" id="{FAFD5884-1627-4FBC-AEE4-6ECC0980F9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78D426-B140-4BCC-9D68-C5C88C6C35DC}"/>
              </a:ext>
            </a:extLst>
          </p:cNvPr>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596892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E42F04-4D30-4CE9-8DDD-1DD339FBBE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A9A72C-4AD7-471F-A680-3A212B17E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27693-0336-46B2-B4C2-E60923AD6E53}"/>
              </a:ext>
            </a:extLst>
          </p:cNvPr>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a:extLst>
              <a:ext uri="{FF2B5EF4-FFF2-40B4-BE49-F238E27FC236}">
                <a16:creationId xmlns:a16="http://schemas.microsoft.com/office/drawing/2014/main" id="{07ADEA6B-08B4-474A-A0A5-BF34894968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738F7A-A00E-419E-85C1-C0F8345F4EE7}"/>
              </a:ext>
            </a:extLst>
          </p:cNvPr>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6097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65696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709501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1817453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454501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4013412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761346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104624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229976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10AF-80CD-4B2F-804C-7470C871B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B62C37-0757-4864-91D3-3F23154505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3C023-14FD-43DA-A326-75E9231F2502}"/>
              </a:ext>
            </a:extLst>
          </p:cNvPr>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a:extLst>
              <a:ext uri="{FF2B5EF4-FFF2-40B4-BE49-F238E27FC236}">
                <a16:creationId xmlns:a16="http://schemas.microsoft.com/office/drawing/2014/main" id="{EAD7193C-2454-490F-906B-A05EA39812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474EC1-2C0F-417C-A877-30E8274590FA}"/>
              </a:ext>
            </a:extLst>
          </p:cNvPr>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4247168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2108954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1018588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2501920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770340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994077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641453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1797010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94192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471594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B3B1-7DEA-4E06-A732-E282DF0AF1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05161A-CA93-4D89-A151-1D9FC9EB80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076D80-AAFD-41FC-99D9-F4953186BEDA}"/>
              </a:ext>
            </a:extLst>
          </p:cNvPr>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5" name="Footer Placeholder 4">
            <a:extLst>
              <a:ext uri="{FF2B5EF4-FFF2-40B4-BE49-F238E27FC236}">
                <a16:creationId xmlns:a16="http://schemas.microsoft.com/office/drawing/2014/main" id="{37F15BA9-2044-48DB-837E-9B6DCE0980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F5661A-110E-4551-A01D-B406C962BAAF}"/>
              </a:ext>
            </a:extLst>
          </p:cNvPr>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681311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F1742-8C01-406F-A863-FA89B04084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869DBC-B658-46E6-A068-BA501328B1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0C175-B7BC-4BB6-8260-41862CE66C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9C2573-E90C-4E7C-9E3D-69C9E3FC2811}"/>
              </a:ext>
            </a:extLst>
          </p:cNvPr>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6" name="Footer Placeholder 5">
            <a:extLst>
              <a:ext uri="{FF2B5EF4-FFF2-40B4-BE49-F238E27FC236}">
                <a16:creationId xmlns:a16="http://schemas.microsoft.com/office/drawing/2014/main" id="{9BF5EC37-6FC8-4624-B0EB-64714CDDDF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5D2635-AF75-4300-A764-A00EE02797F9}"/>
              </a:ext>
            </a:extLst>
          </p:cNvPr>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1141966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6CAA-9987-4BD7-96C3-5218FEDC22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1F4C9-E2B3-4F3E-A60B-9AFF724226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731363-04F4-4CDF-8D95-495B221E38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753EE2-37B7-4FF4-9425-B50D1A2803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B38CE2-BB41-4549-A218-3E8689CD13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FA3F9D-91D5-4B0C-845F-ADA6FD306234}"/>
              </a:ext>
            </a:extLst>
          </p:cNvPr>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8" name="Footer Placeholder 7">
            <a:extLst>
              <a:ext uri="{FF2B5EF4-FFF2-40B4-BE49-F238E27FC236}">
                <a16:creationId xmlns:a16="http://schemas.microsoft.com/office/drawing/2014/main" id="{9C16B8A6-1ECD-4C06-B0D7-01539D64F45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8801FAB-3C8E-400B-BF35-45B60CB88708}"/>
              </a:ext>
            </a:extLst>
          </p:cNvPr>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52834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91AB-3AB9-4397-8A5B-C7E83BEDF5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FC0804-4738-4827-9A8B-67C5979C70D7}"/>
              </a:ext>
            </a:extLst>
          </p:cNvPr>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4" name="Footer Placeholder 3">
            <a:extLst>
              <a:ext uri="{FF2B5EF4-FFF2-40B4-BE49-F238E27FC236}">
                <a16:creationId xmlns:a16="http://schemas.microsoft.com/office/drawing/2014/main" id="{616787D3-7F33-473D-ACFE-A131D68F535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54419C7-F4FE-4FB4-B172-5BAE3326D1F3}"/>
              </a:ext>
            </a:extLst>
          </p:cNvPr>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558164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89C694-ABA3-4CC5-BC89-1483794195FD}"/>
              </a:ext>
            </a:extLst>
          </p:cNvPr>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3" name="Footer Placeholder 2">
            <a:extLst>
              <a:ext uri="{FF2B5EF4-FFF2-40B4-BE49-F238E27FC236}">
                <a16:creationId xmlns:a16="http://schemas.microsoft.com/office/drawing/2014/main" id="{8861DD28-0EDA-46C1-8649-3B585B3DED4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7BB2581-5948-4E86-9AB7-BA7285F5078E}"/>
              </a:ext>
            </a:extLst>
          </p:cNvPr>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285498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A653-6B4D-47F3-9A43-006DF3239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4AE6CE-ADB7-4B9A-9D8A-D56D349963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E7B531-71ED-4632-9C8F-09F95A29C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50467-A7A4-4B34-B172-8E24BDF04CB9}"/>
              </a:ext>
            </a:extLst>
          </p:cNvPr>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6" name="Footer Placeholder 5">
            <a:extLst>
              <a:ext uri="{FF2B5EF4-FFF2-40B4-BE49-F238E27FC236}">
                <a16:creationId xmlns:a16="http://schemas.microsoft.com/office/drawing/2014/main" id="{82A53702-586E-445D-B0BF-F07BD645A1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8AC544-B779-4980-A566-5F40DE9A6919}"/>
              </a:ext>
            </a:extLst>
          </p:cNvPr>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697776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98D5-5317-4BB7-A802-AEEB7960A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10C455-8796-40CC-9BC1-B7A09D5B49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6AE14B5-0F11-4B92-A164-06AD6884B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45251B-49C2-489B-AF6A-8477B98F329A}"/>
              </a:ext>
            </a:extLst>
          </p:cNvPr>
          <p:cNvSpPr>
            <a:spLocks noGrp="1"/>
          </p:cNvSpPr>
          <p:nvPr>
            <p:ph type="dt" sz="half" idx="10"/>
          </p:nvPr>
        </p:nvSpPr>
        <p:spPr/>
        <p:txBody>
          <a:bodyPr/>
          <a:lstStyle/>
          <a:p>
            <a:fld id="{F1778733-0739-4D27-AEC1-00385B7F29BF}" type="datetimeFigureOut">
              <a:rPr lang="en-US" smtClean="0"/>
              <a:t>2/16/2022</a:t>
            </a:fld>
            <a:endParaRPr lang="en-US" dirty="0"/>
          </a:p>
        </p:txBody>
      </p:sp>
      <p:sp>
        <p:nvSpPr>
          <p:cNvPr id="6" name="Footer Placeholder 5">
            <a:extLst>
              <a:ext uri="{FF2B5EF4-FFF2-40B4-BE49-F238E27FC236}">
                <a16:creationId xmlns:a16="http://schemas.microsoft.com/office/drawing/2014/main" id="{5190DE38-981E-467E-B9B6-66604E10AB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55D640-E6F9-4C14-BD6C-ED18BE1DA18B}"/>
              </a:ext>
            </a:extLst>
          </p:cNvPr>
          <p:cNvSpPr>
            <a:spLocks noGrp="1"/>
          </p:cNvSpPr>
          <p:nvPr>
            <p:ph type="sldNum" sz="quarter" idx="12"/>
          </p:nvPr>
        </p:nvSpPr>
        <p:spPr/>
        <p:txBody>
          <a:bodyPr/>
          <a:lstStyle/>
          <a:p>
            <a:fld id="{75DFD973-13F0-4B8B-A908-899F46E96DA7}" type="slidenum">
              <a:rPr lang="en-US" smtClean="0"/>
              <a:t>‹#›</a:t>
            </a:fld>
            <a:endParaRPr lang="en-US" dirty="0"/>
          </a:p>
        </p:txBody>
      </p:sp>
    </p:spTree>
    <p:extLst>
      <p:ext uri="{BB962C8B-B14F-4D97-AF65-F5344CB8AC3E}">
        <p14:creationId xmlns:p14="http://schemas.microsoft.com/office/powerpoint/2010/main" val="3740514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2F126-0489-418F-AA40-B987C06211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AF8B5-C2B8-41CC-AAA7-A1B71B972A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58EC9-5C79-4022-9936-6B66D4CE5D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778733-0739-4D27-AEC1-00385B7F29BF}" type="datetimeFigureOut">
              <a:rPr lang="en-US" smtClean="0"/>
              <a:t>2/16/2022</a:t>
            </a:fld>
            <a:endParaRPr lang="en-US" dirty="0"/>
          </a:p>
        </p:txBody>
      </p:sp>
      <p:sp>
        <p:nvSpPr>
          <p:cNvPr id="5" name="Footer Placeholder 4">
            <a:extLst>
              <a:ext uri="{FF2B5EF4-FFF2-40B4-BE49-F238E27FC236}">
                <a16:creationId xmlns:a16="http://schemas.microsoft.com/office/drawing/2014/main" id="{74F0E09D-A885-4B01-A9BF-834F824B09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27573B2-0588-469D-8D7A-2C354EFAD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FD973-13F0-4B8B-A908-899F46E96DA7}" type="slidenum">
              <a:rPr lang="en-US" smtClean="0"/>
              <a:t>‹#›</a:t>
            </a:fld>
            <a:endParaRPr lang="en-US" dirty="0"/>
          </a:p>
        </p:txBody>
      </p:sp>
    </p:spTree>
    <p:extLst>
      <p:ext uri="{BB962C8B-B14F-4D97-AF65-F5344CB8AC3E}">
        <p14:creationId xmlns:p14="http://schemas.microsoft.com/office/powerpoint/2010/main" val="517142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1778733-0739-4D27-AEC1-00385B7F29BF}" type="datetimeFigureOut">
              <a:rPr lang="en-US" smtClean="0"/>
              <a:t>2/16/2022</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5DFD973-13F0-4B8B-A908-899F46E96DA7}" type="slidenum">
              <a:rPr lang="en-US" smtClean="0"/>
              <a:t>‹#›</a:t>
            </a:fld>
            <a:endParaRPr lang="en-US" dirty="0"/>
          </a:p>
        </p:txBody>
      </p:sp>
    </p:spTree>
    <p:extLst>
      <p:ext uri="{BB962C8B-B14F-4D97-AF65-F5344CB8AC3E}">
        <p14:creationId xmlns:p14="http://schemas.microsoft.com/office/powerpoint/2010/main" val="2128117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504631BA-8C5C-4F0F-A415-58E31D655E4A}"/>
              </a:ext>
            </a:extLst>
          </p:cNvPr>
          <p:cNvSpPr/>
          <p:nvPr/>
        </p:nvSpPr>
        <p:spPr>
          <a:xfrm>
            <a:off x="-1" y="0"/>
            <a:ext cx="12192000" cy="7056783"/>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chemeClr val="tx1">
              <a:lumMod val="65000"/>
              <a:lumOff val="35000"/>
            </a:scheme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 name="Right Triangle 5">
            <a:extLst>
              <a:ext uri="{FF2B5EF4-FFF2-40B4-BE49-F238E27FC236}">
                <a16:creationId xmlns:a16="http://schemas.microsoft.com/office/drawing/2014/main" id="{3185F6CA-F7B3-4B0A-85C1-18D7622A3B60}"/>
              </a:ext>
            </a:extLst>
          </p:cNvPr>
          <p:cNvSpPr/>
          <p:nvPr/>
        </p:nvSpPr>
        <p:spPr>
          <a:xfrm rot="16200000">
            <a:off x="6925917" y="1790699"/>
            <a:ext cx="4661454" cy="587071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93BE267-D89E-4164-A4A4-0E1AA8786942}"/>
              </a:ext>
            </a:extLst>
          </p:cNvPr>
          <p:cNvPicPr>
            <a:picLocks noChangeAspect="1"/>
          </p:cNvPicPr>
          <p:nvPr/>
        </p:nvPicPr>
        <p:blipFill>
          <a:blip r:embed="rId2"/>
          <a:stretch>
            <a:fillRect/>
          </a:stretch>
        </p:blipFill>
        <p:spPr>
          <a:xfrm>
            <a:off x="7663070" y="6119767"/>
            <a:ext cx="4330148" cy="480500"/>
          </a:xfrm>
          <a:prstGeom prst="rect">
            <a:avLst/>
          </a:prstGeom>
        </p:spPr>
      </p:pic>
      <p:sp>
        <p:nvSpPr>
          <p:cNvPr id="9" name="object 9">
            <a:extLst>
              <a:ext uri="{FF2B5EF4-FFF2-40B4-BE49-F238E27FC236}">
                <a16:creationId xmlns:a16="http://schemas.microsoft.com/office/drawing/2014/main" id="{6F8FDC5B-3EB6-4DAC-A22F-E466B9A82DD5}"/>
              </a:ext>
            </a:extLst>
          </p:cNvPr>
          <p:cNvSpPr txBox="1"/>
          <p:nvPr/>
        </p:nvSpPr>
        <p:spPr>
          <a:xfrm>
            <a:off x="459739" y="1128597"/>
            <a:ext cx="10970261" cy="1846659"/>
          </a:xfrm>
          <a:prstGeom prst="rect">
            <a:avLst/>
          </a:prstGeom>
        </p:spPr>
        <p:txBody>
          <a:bodyPr vert="horz" wrap="square" lIns="0" tIns="0" rIns="0" bIns="0" rtlCol="0">
            <a:spAutoFit/>
          </a:bodyPr>
          <a:lstStyle/>
          <a:p>
            <a:pPr marL="12700" marR="5080"/>
            <a:r>
              <a:rPr lang="en-US" sz="7200" dirty="0">
                <a:solidFill>
                  <a:schemeClr val="bg1"/>
                </a:solidFill>
                <a:latin typeface="Calibri" panose="020F0502020204030204" pitchFamily="34" charset="0"/>
                <a:cs typeface="Calibri" panose="020F0502020204030204" pitchFamily="34" charset="0"/>
              </a:rPr>
              <a:t>CREDIT RISK MANAGEMENT</a:t>
            </a:r>
          </a:p>
          <a:p>
            <a:pPr marL="12700" marR="5080"/>
            <a:r>
              <a:rPr lang="en-US" sz="4800" dirty="0">
                <a:solidFill>
                  <a:schemeClr val="bg1"/>
                </a:solidFill>
                <a:latin typeface="Calibri" panose="020F0502020204030204" pitchFamily="34" charset="0"/>
                <a:cs typeface="Calibri" panose="020F0502020204030204" pitchFamily="34" charset="0"/>
              </a:rPr>
              <a:t>Credit Culture &amp; Disciplined Lending</a:t>
            </a:r>
            <a:endParaRPr sz="4800" dirty="0">
              <a:solidFill>
                <a:schemeClr val="bg1"/>
              </a:solidFill>
              <a:latin typeface="Calibri" panose="020F0502020204030204" pitchFamily="34" charset="0"/>
              <a:cs typeface="Calibri" panose="020F0502020204030204" pitchFamily="34" charset="0"/>
            </a:endParaRPr>
          </a:p>
        </p:txBody>
      </p:sp>
      <p:sp>
        <p:nvSpPr>
          <p:cNvPr id="10" name="object 10">
            <a:extLst>
              <a:ext uri="{FF2B5EF4-FFF2-40B4-BE49-F238E27FC236}">
                <a16:creationId xmlns:a16="http://schemas.microsoft.com/office/drawing/2014/main" id="{42EB428D-C9E0-43FE-9DFD-C4B1E0E75C24}"/>
              </a:ext>
            </a:extLst>
          </p:cNvPr>
          <p:cNvSpPr txBox="1"/>
          <p:nvPr/>
        </p:nvSpPr>
        <p:spPr>
          <a:xfrm>
            <a:off x="549446" y="3882745"/>
            <a:ext cx="4911090" cy="1154162"/>
          </a:xfrm>
          <a:prstGeom prst="rect">
            <a:avLst/>
          </a:prstGeom>
        </p:spPr>
        <p:txBody>
          <a:bodyPr vert="horz" wrap="square" lIns="0" tIns="0" rIns="0" bIns="0" rtlCol="0">
            <a:spAutoFit/>
          </a:bodyPr>
          <a:lstStyle/>
          <a:p>
            <a:pPr marL="12700"/>
            <a:r>
              <a:rPr b="1" dirty="0">
                <a:solidFill>
                  <a:schemeClr val="bg1"/>
                </a:solidFill>
                <a:latin typeface="Calibri" panose="020F0502020204030204" pitchFamily="34" charset="0"/>
                <a:cs typeface="Calibri" panose="020F0502020204030204" pitchFamily="34" charset="0"/>
              </a:rPr>
              <a:t>Delivered</a:t>
            </a:r>
            <a:r>
              <a:rPr b="1" spc="-25" dirty="0">
                <a:solidFill>
                  <a:schemeClr val="bg1"/>
                </a:solidFill>
                <a:latin typeface="Calibri" panose="020F0502020204030204" pitchFamily="34" charset="0"/>
                <a:cs typeface="Calibri" panose="020F0502020204030204" pitchFamily="34" charset="0"/>
              </a:rPr>
              <a:t> </a:t>
            </a:r>
            <a:r>
              <a:rPr b="1" dirty="0">
                <a:solidFill>
                  <a:schemeClr val="bg1"/>
                </a:solidFill>
                <a:latin typeface="Calibri" panose="020F0502020204030204" pitchFamily="34" charset="0"/>
                <a:cs typeface="Calibri" panose="020F0502020204030204" pitchFamily="34" charset="0"/>
              </a:rPr>
              <a:t>by</a:t>
            </a:r>
            <a:endParaRPr dirty="0">
              <a:solidFill>
                <a:schemeClr val="bg1"/>
              </a:solidFill>
              <a:latin typeface="Calibri" panose="020F0502020204030204" pitchFamily="34" charset="0"/>
              <a:cs typeface="Calibri" panose="020F0502020204030204" pitchFamily="34" charset="0"/>
            </a:endParaRPr>
          </a:p>
          <a:p>
            <a:pPr marL="12700"/>
            <a:r>
              <a:rPr lang="en-US" b="1" dirty="0">
                <a:solidFill>
                  <a:schemeClr val="bg1"/>
                </a:solidFill>
                <a:latin typeface="Calibri" panose="020F0502020204030204" pitchFamily="34" charset="0"/>
                <a:cs typeface="Calibri" panose="020F0502020204030204" pitchFamily="34" charset="0"/>
              </a:rPr>
              <a:t>Harlan Hill</a:t>
            </a:r>
            <a:endParaRPr dirty="0">
              <a:solidFill>
                <a:schemeClr val="bg1"/>
              </a:solidFill>
              <a:latin typeface="Calibri" panose="020F0502020204030204" pitchFamily="34" charset="0"/>
              <a:cs typeface="Calibri" panose="020F0502020204030204" pitchFamily="34" charset="0"/>
            </a:endParaRPr>
          </a:p>
          <a:p>
            <a:pPr>
              <a:spcBef>
                <a:spcPts val="9"/>
              </a:spcBef>
            </a:pPr>
            <a:endParaRPr lang="en-US" sz="1950" dirty="0">
              <a:solidFill>
                <a:prstClr val="black"/>
              </a:solidFill>
              <a:latin typeface="Times New Roman"/>
              <a:cs typeface="Times New Roman"/>
            </a:endParaRPr>
          </a:p>
          <a:p>
            <a:pPr>
              <a:spcBef>
                <a:spcPts val="9"/>
              </a:spcBef>
            </a:pPr>
            <a:r>
              <a:rPr lang="en-US" sz="1950" dirty="0">
                <a:solidFill>
                  <a:prstClr val="black"/>
                </a:solidFill>
                <a:latin typeface="Times New Roman"/>
                <a:cs typeface="Times New Roman"/>
              </a:rPr>
              <a:t>        </a:t>
            </a:r>
            <a:r>
              <a:rPr lang="en-US" dirty="0">
                <a:solidFill>
                  <a:schemeClr val="bg1"/>
                </a:solidFill>
                <a:latin typeface="Calibri" panose="020F0502020204030204" pitchFamily="34" charset="0"/>
                <a:cs typeface="Calibri" panose="020F0502020204030204" pitchFamily="34" charset="0"/>
              </a:rPr>
              <a:t>Hill Financial Education, Inc.</a:t>
            </a:r>
            <a:endParaRPr dirty="0">
              <a:solidFill>
                <a:schemeClr val="bg1"/>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E8764D58-2D78-44C0-BAE8-984CEB801C62}"/>
              </a:ext>
            </a:extLst>
          </p:cNvPr>
          <p:cNvPicPr>
            <a:picLocks noChangeAspect="1"/>
          </p:cNvPicPr>
          <p:nvPr/>
        </p:nvPicPr>
        <p:blipFill>
          <a:blip r:embed="rId3"/>
          <a:stretch>
            <a:fillRect/>
          </a:stretch>
        </p:blipFill>
        <p:spPr>
          <a:xfrm>
            <a:off x="549445" y="4607552"/>
            <a:ext cx="420660" cy="408467"/>
          </a:xfrm>
          <a:prstGeom prst="rect">
            <a:avLst/>
          </a:prstGeom>
        </p:spPr>
      </p:pic>
      <p:sp>
        <p:nvSpPr>
          <p:cNvPr id="2" name="Footer Placeholder 1">
            <a:extLst>
              <a:ext uri="{FF2B5EF4-FFF2-40B4-BE49-F238E27FC236}">
                <a16:creationId xmlns:a16="http://schemas.microsoft.com/office/drawing/2014/main" id="{6B00D371-F655-4FEA-850B-21F7A10472C0}"/>
              </a:ext>
            </a:extLst>
          </p:cNvPr>
          <p:cNvSpPr>
            <a:spLocks noGrp="1"/>
          </p:cNvSpPr>
          <p:nvPr>
            <p:ph type="ftr" sz="quarter" idx="11"/>
          </p:nvPr>
        </p:nvSpPr>
        <p:spPr>
          <a:xfrm>
            <a:off x="92869" y="6119767"/>
            <a:ext cx="6228416" cy="937016"/>
          </a:xfrm>
        </p:spPr>
        <p:txBody>
          <a:bodyPr/>
          <a:lstStyle/>
          <a:p>
            <a:r>
              <a:rPr lang="en-US" sz="2000" dirty="0">
                <a:solidFill>
                  <a:schemeClr val="bg1"/>
                </a:solidFill>
              </a:rPr>
              <a:t>©2022 Hill Financial Education, Inc. All rights reserved</a:t>
            </a:r>
          </a:p>
        </p:txBody>
      </p:sp>
    </p:spTree>
    <p:extLst>
      <p:ext uri="{BB962C8B-B14F-4D97-AF65-F5344CB8AC3E}">
        <p14:creationId xmlns:p14="http://schemas.microsoft.com/office/powerpoint/2010/main" val="750686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7EF6-EBA7-4624-AB84-6BC71F135DCB}"/>
              </a:ext>
            </a:extLst>
          </p:cNvPr>
          <p:cNvSpPr>
            <a:spLocks noGrp="1"/>
          </p:cNvSpPr>
          <p:nvPr>
            <p:ph type="title"/>
          </p:nvPr>
        </p:nvSpPr>
        <p:spPr>
          <a:xfrm>
            <a:off x="548640" y="365125"/>
            <a:ext cx="10515600" cy="914400"/>
          </a:xfrm>
        </p:spPr>
        <p:txBody>
          <a:bodyPr/>
          <a:lstStyle/>
          <a:p>
            <a:r>
              <a:rPr lang="en-US" dirty="0"/>
              <a:t>Features of a credit culture</a:t>
            </a:r>
          </a:p>
        </p:txBody>
      </p:sp>
      <p:sp>
        <p:nvSpPr>
          <p:cNvPr id="3" name="Content Placeholder 2">
            <a:extLst>
              <a:ext uri="{FF2B5EF4-FFF2-40B4-BE49-F238E27FC236}">
                <a16:creationId xmlns:a16="http://schemas.microsoft.com/office/drawing/2014/main" id="{D5C5B4D3-BDE0-40AE-8E96-5D29364905E5}"/>
              </a:ext>
            </a:extLst>
          </p:cNvPr>
          <p:cNvSpPr>
            <a:spLocks noGrp="1"/>
          </p:cNvSpPr>
          <p:nvPr>
            <p:ph idx="1"/>
          </p:nvPr>
        </p:nvSpPr>
        <p:spPr>
          <a:xfrm>
            <a:off x="548640" y="1527451"/>
            <a:ext cx="10515600" cy="4351338"/>
          </a:xfrm>
        </p:spPr>
        <p:txBody>
          <a:bodyPr/>
          <a:lstStyle/>
          <a:p>
            <a:pPr eaLnBrk="1" hangingPunct="1">
              <a:lnSpc>
                <a:spcPct val="200000"/>
              </a:lnSpc>
            </a:pPr>
            <a:r>
              <a:rPr lang="en-US" altLang="en-US" sz="2000" dirty="0"/>
              <a:t>Generally invisible</a:t>
            </a:r>
          </a:p>
          <a:p>
            <a:pPr eaLnBrk="1" hangingPunct="1">
              <a:lnSpc>
                <a:spcPct val="200000"/>
              </a:lnSpc>
            </a:pPr>
            <a:r>
              <a:rPr lang="en-US" altLang="en-US" sz="2000" dirty="0"/>
              <a:t>All encompassing</a:t>
            </a:r>
          </a:p>
          <a:p>
            <a:pPr eaLnBrk="1" hangingPunct="1">
              <a:lnSpc>
                <a:spcPct val="200000"/>
              </a:lnSpc>
            </a:pPr>
            <a:r>
              <a:rPr lang="en-US" altLang="en-US" sz="2000" dirty="0"/>
              <a:t>Learned and transmitted to succeeding generations</a:t>
            </a:r>
          </a:p>
          <a:p>
            <a:pPr eaLnBrk="1" hangingPunct="1">
              <a:lnSpc>
                <a:spcPct val="200000"/>
              </a:lnSpc>
            </a:pPr>
            <a:r>
              <a:rPr lang="en-US" altLang="en-US" sz="2000" dirty="0"/>
              <a:t>Resistant to change</a:t>
            </a:r>
          </a:p>
          <a:p>
            <a:endParaRPr lang="en-US" dirty="0"/>
          </a:p>
        </p:txBody>
      </p:sp>
    </p:spTree>
    <p:extLst>
      <p:ext uri="{BB962C8B-B14F-4D97-AF65-F5344CB8AC3E}">
        <p14:creationId xmlns:p14="http://schemas.microsoft.com/office/powerpoint/2010/main" val="128141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C15F-A9A9-43BE-8EE7-D1E0473479B4}"/>
              </a:ext>
            </a:extLst>
          </p:cNvPr>
          <p:cNvSpPr>
            <a:spLocks noGrp="1"/>
          </p:cNvSpPr>
          <p:nvPr>
            <p:ph type="title"/>
          </p:nvPr>
        </p:nvSpPr>
        <p:spPr>
          <a:xfrm>
            <a:off x="548640" y="365125"/>
            <a:ext cx="10515600" cy="914400"/>
          </a:xfrm>
        </p:spPr>
        <p:txBody>
          <a:bodyPr/>
          <a:lstStyle/>
          <a:p>
            <a:r>
              <a:rPr lang="en-US" dirty="0"/>
              <a:t>Features of a credit culture (cont’d)</a:t>
            </a:r>
          </a:p>
        </p:txBody>
      </p:sp>
      <p:sp>
        <p:nvSpPr>
          <p:cNvPr id="3" name="Content Placeholder 2">
            <a:extLst>
              <a:ext uri="{FF2B5EF4-FFF2-40B4-BE49-F238E27FC236}">
                <a16:creationId xmlns:a16="http://schemas.microsoft.com/office/drawing/2014/main" id="{C6E43686-6B25-4B7F-8C92-A015512F9F31}"/>
              </a:ext>
            </a:extLst>
          </p:cNvPr>
          <p:cNvSpPr>
            <a:spLocks noGrp="1"/>
          </p:cNvSpPr>
          <p:nvPr>
            <p:ph idx="1"/>
          </p:nvPr>
        </p:nvSpPr>
        <p:spPr>
          <a:xfrm>
            <a:off x="548640" y="1676538"/>
            <a:ext cx="10515600" cy="4351338"/>
          </a:xfrm>
        </p:spPr>
        <p:txBody>
          <a:bodyPr>
            <a:normAutofit/>
          </a:bodyPr>
          <a:lstStyle/>
          <a:p>
            <a:r>
              <a:rPr lang="en-US" sz="2200" b="0" i="0" dirty="0">
                <a:solidFill>
                  <a:srgbClr val="222222"/>
                </a:solidFill>
                <a:effectLst/>
              </a:rPr>
              <a:t>It’s easy to take credit culture for granted</a:t>
            </a:r>
          </a:p>
          <a:p>
            <a:endParaRPr lang="en-US" sz="2200" dirty="0">
              <a:solidFill>
                <a:srgbClr val="222222"/>
              </a:solidFill>
            </a:endParaRPr>
          </a:p>
          <a:p>
            <a:r>
              <a:rPr lang="en-US" sz="2200" dirty="0">
                <a:solidFill>
                  <a:srgbClr val="222222"/>
                </a:solidFill>
              </a:rPr>
              <a:t>Without a sound credit culture, the credit foundation of the bank is weakened</a:t>
            </a:r>
          </a:p>
          <a:p>
            <a:endParaRPr lang="en-US" sz="2200" dirty="0"/>
          </a:p>
          <a:p>
            <a:r>
              <a:rPr lang="en-US" sz="2200" dirty="0"/>
              <a:t>The best credit culture creates an atmosphere where </a:t>
            </a:r>
            <a:r>
              <a:rPr lang="en-US" sz="2200" b="1" u="sng" dirty="0"/>
              <a:t>everyone knows</a:t>
            </a:r>
            <a:r>
              <a:rPr lang="en-US" sz="2200" dirty="0"/>
              <a:t> the goals and objectives of the organization</a:t>
            </a:r>
          </a:p>
          <a:p>
            <a:endParaRPr lang="en-US" sz="2200" dirty="0"/>
          </a:p>
          <a:p>
            <a:r>
              <a:rPr lang="en-US" sz="2200" dirty="0"/>
              <a:t>Bank leaders are trained to know the culture, and mature into the organizational structure with these principles in mind</a:t>
            </a:r>
            <a:br>
              <a:rPr lang="en-US" dirty="0"/>
            </a:br>
            <a:endParaRPr lang="en-US" dirty="0"/>
          </a:p>
        </p:txBody>
      </p:sp>
    </p:spTree>
    <p:extLst>
      <p:ext uri="{BB962C8B-B14F-4D97-AF65-F5344CB8AC3E}">
        <p14:creationId xmlns:p14="http://schemas.microsoft.com/office/powerpoint/2010/main" val="116849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7915F-CEA1-46F5-B32E-A4F52D1717E6}"/>
              </a:ext>
            </a:extLst>
          </p:cNvPr>
          <p:cNvSpPr>
            <a:spLocks noGrp="1"/>
          </p:cNvSpPr>
          <p:nvPr>
            <p:ph type="title"/>
          </p:nvPr>
        </p:nvSpPr>
        <p:spPr>
          <a:xfrm>
            <a:off x="548640" y="365125"/>
            <a:ext cx="10515600" cy="914400"/>
          </a:xfrm>
        </p:spPr>
        <p:txBody>
          <a:bodyPr/>
          <a:lstStyle/>
          <a:p>
            <a:r>
              <a:rPr lang="en-US" dirty="0"/>
              <a:t>Facets of culture</a:t>
            </a:r>
          </a:p>
        </p:txBody>
      </p:sp>
      <p:sp>
        <p:nvSpPr>
          <p:cNvPr id="7" name="Content Placeholder 6">
            <a:extLst>
              <a:ext uri="{FF2B5EF4-FFF2-40B4-BE49-F238E27FC236}">
                <a16:creationId xmlns:a16="http://schemas.microsoft.com/office/drawing/2014/main" id="{E595DFE3-4192-4BEF-BAAC-4EFD2A535819}"/>
              </a:ext>
            </a:extLst>
          </p:cNvPr>
          <p:cNvSpPr>
            <a:spLocks noGrp="1"/>
          </p:cNvSpPr>
          <p:nvPr>
            <p:ph idx="1"/>
          </p:nvPr>
        </p:nvSpPr>
        <p:spPr>
          <a:xfrm>
            <a:off x="548640" y="1656659"/>
            <a:ext cx="6359366" cy="4351338"/>
          </a:xfrm>
        </p:spPr>
        <p:txBody>
          <a:bodyPr>
            <a:normAutofit/>
          </a:bodyPr>
          <a:lstStyle/>
          <a:p>
            <a:r>
              <a:rPr lang="en-US" sz="2000" dirty="0"/>
              <a:t>It starts at the top of the house</a:t>
            </a:r>
          </a:p>
          <a:p>
            <a:endParaRPr lang="en-US" sz="2000" dirty="0"/>
          </a:p>
          <a:p>
            <a:r>
              <a:rPr lang="en-US" sz="2000" dirty="0"/>
              <a:t>Not only setting policy and procedures, but the cultural feel of the organization</a:t>
            </a:r>
          </a:p>
          <a:p>
            <a:endParaRPr lang="en-US" sz="2000" dirty="0"/>
          </a:p>
          <a:p>
            <a:r>
              <a:rPr lang="en-US" sz="2000" dirty="0"/>
              <a:t>This is often transmitted as part of management’s attitude and approach to risk in the organization</a:t>
            </a:r>
          </a:p>
        </p:txBody>
      </p:sp>
      <p:pic>
        <p:nvPicPr>
          <p:cNvPr id="3" name="Picture 2">
            <a:extLst>
              <a:ext uri="{FF2B5EF4-FFF2-40B4-BE49-F238E27FC236}">
                <a16:creationId xmlns:a16="http://schemas.microsoft.com/office/drawing/2014/main" id="{48234B1F-CCD0-47ED-BFEB-40A7126649A1}"/>
              </a:ext>
            </a:extLst>
          </p:cNvPr>
          <p:cNvPicPr>
            <a:picLocks noChangeAspect="1"/>
          </p:cNvPicPr>
          <p:nvPr/>
        </p:nvPicPr>
        <p:blipFill>
          <a:blip r:embed="rId2"/>
          <a:stretch>
            <a:fillRect/>
          </a:stretch>
        </p:blipFill>
        <p:spPr>
          <a:xfrm>
            <a:off x="7567612" y="1900238"/>
            <a:ext cx="2857500" cy="2857500"/>
          </a:xfrm>
          <a:prstGeom prst="rect">
            <a:avLst/>
          </a:prstGeom>
        </p:spPr>
      </p:pic>
    </p:spTree>
    <p:extLst>
      <p:ext uri="{BB962C8B-B14F-4D97-AF65-F5344CB8AC3E}">
        <p14:creationId xmlns:p14="http://schemas.microsoft.com/office/powerpoint/2010/main" val="809170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FE62BFC-D2C6-47D2-B0B6-6262F7E9E4F8}"/>
              </a:ext>
            </a:extLst>
          </p:cNvPr>
          <p:cNvSpPr>
            <a:spLocks noGrp="1" noChangeArrowheads="1"/>
          </p:cNvSpPr>
          <p:nvPr>
            <p:ph type="title"/>
          </p:nvPr>
        </p:nvSpPr>
        <p:spPr>
          <a:xfrm>
            <a:off x="548640" y="365129"/>
            <a:ext cx="10972800" cy="914400"/>
          </a:xfrm>
        </p:spPr>
        <p:txBody>
          <a:bodyPr>
            <a:normAutofit/>
          </a:bodyPr>
          <a:lstStyle/>
          <a:p>
            <a:pPr eaLnBrk="1" hangingPunct="1"/>
            <a:r>
              <a:rPr lang="en-US" altLang="en-US" dirty="0"/>
              <a:t>Approach credit as a ‘business person’</a:t>
            </a:r>
          </a:p>
        </p:txBody>
      </p:sp>
      <p:sp>
        <p:nvSpPr>
          <p:cNvPr id="3" name="Content Placeholder 2">
            <a:extLst>
              <a:ext uri="{FF2B5EF4-FFF2-40B4-BE49-F238E27FC236}">
                <a16:creationId xmlns:a16="http://schemas.microsoft.com/office/drawing/2014/main" id="{E53F8EAD-5DD1-4F08-828C-62710CE8DE23}"/>
              </a:ext>
            </a:extLst>
          </p:cNvPr>
          <p:cNvSpPr>
            <a:spLocks noGrp="1"/>
          </p:cNvSpPr>
          <p:nvPr>
            <p:ph idx="1"/>
          </p:nvPr>
        </p:nvSpPr>
        <p:spPr>
          <a:xfrm>
            <a:off x="548640" y="1596855"/>
            <a:ext cx="10972800" cy="1325079"/>
          </a:xfrm>
        </p:spPr>
        <p:txBody>
          <a:bodyPr rtlCol="0">
            <a:normAutofit/>
          </a:bodyPr>
          <a:lstStyle/>
          <a:p>
            <a:pPr>
              <a:defRPr/>
            </a:pPr>
            <a:r>
              <a:rPr lang="en-US" altLang="en-US" sz="2000" dirty="0"/>
              <a:t>You are a ‘business person” who coincidentally happens to be in the business of lending money and managing a portfolio</a:t>
            </a:r>
          </a:p>
          <a:p>
            <a:pPr>
              <a:defRPr/>
            </a:pPr>
            <a:r>
              <a:rPr lang="en-US" altLang="en-US" sz="2000" dirty="0"/>
              <a:t>Businesses we lend to adhere to certain risk taking guidelines, we in the banking business need to do the same</a:t>
            </a:r>
          </a:p>
          <a:p>
            <a:pPr marL="0" indent="0">
              <a:buNone/>
              <a:defRPr/>
            </a:pPr>
            <a:endParaRPr lang="en-US" altLang="en-US" b="1" dirty="0"/>
          </a:p>
          <a:p>
            <a:pPr>
              <a:defRPr/>
            </a:pPr>
            <a:endParaRPr lang="en-US" altLang="en-US" b="1" dirty="0"/>
          </a:p>
          <a:p>
            <a:pPr>
              <a:defRPr/>
            </a:pPr>
            <a:endParaRPr lang="en-US" altLang="en-US" sz="3600" b="1" dirty="0"/>
          </a:p>
        </p:txBody>
      </p:sp>
      <p:pic>
        <p:nvPicPr>
          <p:cNvPr id="4" name="Picture 3">
            <a:extLst>
              <a:ext uri="{FF2B5EF4-FFF2-40B4-BE49-F238E27FC236}">
                <a16:creationId xmlns:a16="http://schemas.microsoft.com/office/drawing/2014/main" id="{CE403F4A-619C-433F-BD6B-47EEA6D9DC41}"/>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179982" y="3148587"/>
            <a:ext cx="7832036" cy="3344284"/>
          </a:xfrm>
          <a:prstGeom prst="rect">
            <a:avLst/>
          </a:prstGeom>
        </p:spPr>
      </p:pic>
    </p:spTree>
    <p:extLst>
      <p:ext uri="{BB962C8B-B14F-4D97-AF65-F5344CB8AC3E}">
        <p14:creationId xmlns:p14="http://schemas.microsoft.com/office/powerpoint/2010/main" val="3127113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4F1B-DC72-4A4F-A29B-658CFBEFAAD7}"/>
              </a:ext>
            </a:extLst>
          </p:cNvPr>
          <p:cNvSpPr>
            <a:spLocks noGrp="1"/>
          </p:cNvSpPr>
          <p:nvPr>
            <p:ph type="title"/>
          </p:nvPr>
        </p:nvSpPr>
        <p:spPr>
          <a:xfrm>
            <a:off x="548640" y="365125"/>
            <a:ext cx="10515600" cy="914400"/>
          </a:xfrm>
        </p:spPr>
        <p:txBody>
          <a:bodyPr/>
          <a:lstStyle/>
          <a:p>
            <a:r>
              <a:rPr lang="en-US" dirty="0"/>
              <a:t>Judging your culture </a:t>
            </a:r>
          </a:p>
        </p:txBody>
      </p:sp>
      <p:sp>
        <p:nvSpPr>
          <p:cNvPr id="9" name="Content Placeholder 8">
            <a:extLst>
              <a:ext uri="{FF2B5EF4-FFF2-40B4-BE49-F238E27FC236}">
                <a16:creationId xmlns:a16="http://schemas.microsoft.com/office/drawing/2014/main" id="{D3796AB2-E33D-497F-ADF7-70CD9B236EC3}"/>
              </a:ext>
            </a:extLst>
          </p:cNvPr>
          <p:cNvSpPr>
            <a:spLocks noGrp="1"/>
          </p:cNvSpPr>
          <p:nvPr>
            <p:ph sz="half" idx="2"/>
          </p:nvPr>
        </p:nvSpPr>
        <p:spPr>
          <a:xfrm>
            <a:off x="648653" y="1670188"/>
            <a:ext cx="5157787" cy="3684588"/>
          </a:xfrm>
        </p:spPr>
        <p:txBody>
          <a:bodyPr>
            <a:normAutofit/>
          </a:bodyPr>
          <a:lstStyle/>
          <a:p>
            <a:pPr marL="0" indent="0">
              <a:buNone/>
            </a:pPr>
            <a:r>
              <a:rPr lang="en-US" sz="2000" dirty="0"/>
              <a:t>Is everyone in synch?</a:t>
            </a:r>
          </a:p>
        </p:txBody>
      </p:sp>
      <p:sp>
        <p:nvSpPr>
          <p:cNvPr id="11" name="Content Placeholder 10">
            <a:extLst>
              <a:ext uri="{FF2B5EF4-FFF2-40B4-BE49-F238E27FC236}">
                <a16:creationId xmlns:a16="http://schemas.microsoft.com/office/drawing/2014/main" id="{276687D2-E21C-47C3-A574-6563724F3CAE}"/>
              </a:ext>
            </a:extLst>
          </p:cNvPr>
          <p:cNvSpPr>
            <a:spLocks noGrp="1"/>
          </p:cNvSpPr>
          <p:nvPr>
            <p:ph sz="quarter" idx="4"/>
          </p:nvPr>
        </p:nvSpPr>
        <p:spPr>
          <a:xfrm>
            <a:off x="5806440" y="1639577"/>
            <a:ext cx="5183188" cy="506482"/>
          </a:xfrm>
        </p:spPr>
        <p:txBody>
          <a:bodyPr>
            <a:normAutofit/>
          </a:bodyPr>
          <a:lstStyle/>
          <a:p>
            <a:pPr marL="0" indent="0">
              <a:buNone/>
            </a:pPr>
            <a:r>
              <a:rPr lang="en-US" sz="2000" dirty="0"/>
              <a:t>Or are you skating too close to the edge?</a:t>
            </a:r>
          </a:p>
        </p:txBody>
      </p:sp>
      <p:pic>
        <p:nvPicPr>
          <p:cNvPr id="6" name="Picture 5">
            <a:extLst>
              <a:ext uri="{FF2B5EF4-FFF2-40B4-BE49-F238E27FC236}">
                <a16:creationId xmlns:a16="http://schemas.microsoft.com/office/drawing/2014/main" id="{B2D1E284-0819-45C0-A8CB-E44A3D9B8F33}"/>
              </a:ext>
            </a:extLst>
          </p:cNvPr>
          <p:cNvPicPr>
            <a:picLocks noChangeAspect="1"/>
          </p:cNvPicPr>
          <p:nvPr/>
        </p:nvPicPr>
        <p:blipFill rotWithShape="1">
          <a:blip r:embed="rId2"/>
          <a:srcRect t="1724" b="1724"/>
          <a:stretch/>
        </p:blipFill>
        <p:spPr>
          <a:xfrm>
            <a:off x="648653" y="2341390"/>
            <a:ext cx="4584331" cy="3684588"/>
          </a:xfrm>
          <a:prstGeom prst="rect">
            <a:avLst/>
          </a:prstGeom>
          <a:ln w="3175">
            <a:solidFill>
              <a:schemeClr val="tx1"/>
            </a:solidFill>
          </a:ln>
        </p:spPr>
      </p:pic>
      <p:pic>
        <p:nvPicPr>
          <p:cNvPr id="7" name="Picture 6">
            <a:extLst>
              <a:ext uri="{FF2B5EF4-FFF2-40B4-BE49-F238E27FC236}">
                <a16:creationId xmlns:a16="http://schemas.microsoft.com/office/drawing/2014/main" id="{01C24D94-84D6-4373-B9F4-65062B97838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7257" r="4131"/>
          <a:stretch/>
        </p:blipFill>
        <p:spPr>
          <a:xfrm>
            <a:off x="5806440" y="2341390"/>
            <a:ext cx="5804452" cy="3684588"/>
          </a:xfrm>
          <a:prstGeom prst="rect">
            <a:avLst/>
          </a:prstGeom>
          <a:ln w="3175">
            <a:solidFill>
              <a:schemeClr val="tx1"/>
            </a:solidFill>
          </a:ln>
        </p:spPr>
      </p:pic>
    </p:spTree>
    <p:extLst>
      <p:ext uri="{BB962C8B-B14F-4D97-AF65-F5344CB8AC3E}">
        <p14:creationId xmlns:p14="http://schemas.microsoft.com/office/powerpoint/2010/main" val="3478796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99582-00AB-4468-83B6-94D8CD0677AE}"/>
              </a:ext>
            </a:extLst>
          </p:cNvPr>
          <p:cNvSpPr>
            <a:spLocks noGrp="1"/>
          </p:cNvSpPr>
          <p:nvPr>
            <p:ph type="title"/>
          </p:nvPr>
        </p:nvSpPr>
        <p:spPr>
          <a:xfrm>
            <a:off x="548640" y="365125"/>
            <a:ext cx="10515600" cy="914400"/>
          </a:xfrm>
        </p:spPr>
        <p:txBody>
          <a:bodyPr/>
          <a:lstStyle/>
          <a:p>
            <a:r>
              <a:rPr lang="en-US" dirty="0"/>
              <a:t>We’ll peel off one layer today</a:t>
            </a:r>
          </a:p>
        </p:txBody>
      </p:sp>
      <p:sp>
        <p:nvSpPr>
          <p:cNvPr id="3" name="Content Placeholder 2">
            <a:extLst>
              <a:ext uri="{FF2B5EF4-FFF2-40B4-BE49-F238E27FC236}">
                <a16:creationId xmlns:a16="http://schemas.microsoft.com/office/drawing/2014/main" id="{5B2E4A52-B8F4-413A-8198-400F971F1035}"/>
              </a:ext>
            </a:extLst>
          </p:cNvPr>
          <p:cNvSpPr>
            <a:spLocks noGrp="1"/>
          </p:cNvSpPr>
          <p:nvPr>
            <p:ph idx="1"/>
          </p:nvPr>
        </p:nvSpPr>
        <p:spPr>
          <a:xfrm>
            <a:off x="548640" y="1676538"/>
            <a:ext cx="6717632" cy="4351338"/>
          </a:xfrm>
        </p:spPr>
        <p:txBody>
          <a:bodyPr>
            <a:normAutofit lnSpcReduction="10000"/>
          </a:bodyPr>
          <a:lstStyle/>
          <a:p>
            <a:pPr eaLnBrk="1" hangingPunct="1"/>
            <a:endParaRPr lang="en-US" altLang="en-US" sz="2000" dirty="0"/>
          </a:p>
          <a:p>
            <a:pPr eaLnBrk="1" hangingPunct="1"/>
            <a:r>
              <a:rPr lang="en-US" sz="2000" dirty="0"/>
              <a:t>Credit culture would take a long time to explore thoroughly, more time than we have today</a:t>
            </a:r>
          </a:p>
          <a:p>
            <a:pPr eaLnBrk="1" hangingPunct="1"/>
            <a:endParaRPr lang="en-US" sz="2000" dirty="0"/>
          </a:p>
          <a:p>
            <a:pPr eaLnBrk="1" hangingPunct="1"/>
            <a:r>
              <a:rPr lang="en-US" sz="2000" dirty="0"/>
              <a:t>Today, we’re only going to discuss one facet of the culture: </a:t>
            </a:r>
          </a:p>
          <a:p>
            <a:pPr eaLnBrk="1" hangingPunct="1"/>
            <a:endParaRPr lang="en-US" sz="2000" dirty="0"/>
          </a:p>
          <a:p>
            <a:pPr eaLnBrk="1" hangingPunct="1"/>
            <a:endParaRPr lang="en-US" sz="2000" dirty="0"/>
          </a:p>
          <a:p>
            <a:pPr marL="0" indent="0" algn="ctr" eaLnBrk="1" hangingPunct="1">
              <a:buNone/>
            </a:pPr>
            <a:r>
              <a:rPr lang="en-US" sz="4000" b="1" dirty="0"/>
              <a:t>Discipline</a:t>
            </a:r>
          </a:p>
          <a:p>
            <a:pPr marL="0" indent="0" algn="ctr" eaLnBrk="1" hangingPunct="1">
              <a:buNone/>
            </a:pPr>
            <a:endParaRPr lang="en-US" sz="4000" b="1" dirty="0"/>
          </a:p>
          <a:p>
            <a:r>
              <a:rPr lang="en-US" sz="1900" dirty="0"/>
              <a:t>Which implies an organization with Disciples </a:t>
            </a:r>
          </a:p>
          <a:p>
            <a:endParaRPr lang="en-US" sz="1900" dirty="0"/>
          </a:p>
          <a:p>
            <a:pPr marL="0" indent="0" algn="ctr" eaLnBrk="1" hangingPunct="1">
              <a:buNone/>
            </a:pPr>
            <a:endParaRPr lang="en-US" sz="4000" b="1" dirty="0"/>
          </a:p>
          <a:p>
            <a:pPr marL="0" indent="0" algn="ctr" eaLnBrk="1" hangingPunct="1">
              <a:buNone/>
            </a:pPr>
            <a:endParaRPr lang="en-US" sz="4000" b="1" dirty="0"/>
          </a:p>
        </p:txBody>
      </p:sp>
    </p:spTree>
    <p:extLst>
      <p:ext uri="{BB962C8B-B14F-4D97-AF65-F5344CB8AC3E}">
        <p14:creationId xmlns:p14="http://schemas.microsoft.com/office/powerpoint/2010/main" val="302863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arn(inVertical)">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DB31-1D53-4950-B44F-483DB5495A13}"/>
              </a:ext>
            </a:extLst>
          </p:cNvPr>
          <p:cNvSpPr>
            <a:spLocks noGrp="1"/>
          </p:cNvSpPr>
          <p:nvPr>
            <p:ph type="title"/>
          </p:nvPr>
        </p:nvSpPr>
        <p:spPr/>
        <p:txBody>
          <a:bodyPr/>
          <a:lstStyle/>
          <a:p>
            <a:r>
              <a:rPr lang="en-US" dirty="0"/>
              <a:t>Endings: What do we make, what do we lose?</a:t>
            </a:r>
          </a:p>
        </p:txBody>
      </p:sp>
      <p:sp>
        <p:nvSpPr>
          <p:cNvPr id="3" name="Content Placeholder 2">
            <a:extLst>
              <a:ext uri="{FF2B5EF4-FFF2-40B4-BE49-F238E27FC236}">
                <a16:creationId xmlns:a16="http://schemas.microsoft.com/office/drawing/2014/main" id="{3FC0CA3C-1493-4A7D-BA7D-61BACC04BBE5}"/>
              </a:ext>
            </a:extLst>
          </p:cNvPr>
          <p:cNvSpPr>
            <a:spLocks noGrp="1"/>
          </p:cNvSpPr>
          <p:nvPr>
            <p:ph idx="1"/>
          </p:nvPr>
        </p:nvSpPr>
        <p:spPr/>
        <p:txBody>
          <a:bodyPr/>
          <a:lstStyle/>
          <a:p>
            <a:r>
              <a:rPr lang="en-US" b="1" i="0" dirty="0">
                <a:solidFill>
                  <a:srgbClr val="202124"/>
                </a:solidFill>
                <a:effectLst/>
                <a:latin typeface="+mj-lt"/>
              </a:rPr>
              <a:t>In 2019, the ROAA for U.S. banks was 1.34 percent</a:t>
            </a:r>
          </a:p>
          <a:p>
            <a:endParaRPr lang="en-US" b="1" dirty="0">
              <a:solidFill>
                <a:srgbClr val="202124"/>
              </a:solidFill>
              <a:latin typeface="+mj-lt"/>
            </a:endParaRPr>
          </a:p>
          <a:p>
            <a:r>
              <a:rPr lang="en-US" b="1" dirty="0">
                <a:solidFill>
                  <a:srgbClr val="202124"/>
                </a:solidFill>
                <a:latin typeface="+mj-lt"/>
              </a:rPr>
              <a:t>When a charge off occurs of, let’s say, $100,000</a:t>
            </a:r>
          </a:p>
          <a:p>
            <a:endParaRPr lang="en-US" b="1" dirty="0">
              <a:solidFill>
                <a:srgbClr val="202124"/>
              </a:solidFill>
              <a:latin typeface="+mj-lt"/>
            </a:endParaRPr>
          </a:p>
          <a:p>
            <a:r>
              <a:rPr lang="en-US" b="1" dirty="0">
                <a:solidFill>
                  <a:srgbClr val="202124"/>
                </a:solidFill>
                <a:latin typeface="+mj-lt"/>
              </a:rPr>
              <a:t>$100,000 ÷ .0134 = $7.4 Million in new loans needed to replace the earnings stream</a:t>
            </a:r>
            <a:endParaRPr lang="en-US" b="1" dirty="0">
              <a:latin typeface="+mj-lt"/>
            </a:endParaRPr>
          </a:p>
        </p:txBody>
      </p:sp>
    </p:spTree>
    <p:extLst>
      <p:ext uri="{BB962C8B-B14F-4D97-AF65-F5344CB8AC3E}">
        <p14:creationId xmlns:p14="http://schemas.microsoft.com/office/powerpoint/2010/main" val="8216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84E546AC-E544-466D-B870-82C8B5B22928}"/>
              </a:ext>
            </a:extLst>
          </p:cNvPr>
          <p:cNvSpPr>
            <a:spLocks noGrp="1" noChangeArrowheads="1"/>
          </p:cNvSpPr>
          <p:nvPr>
            <p:ph type="title"/>
          </p:nvPr>
        </p:nvSpPr>
        <p:spPr>
          <a:xfrm>
            <a:off x="2743200" y="3026568"/>
            <a:ext cx="4495800" cy="804863"/>
          </a:xfrm>
        </p:spPr>
        <p:txBody>
          <a:bodyPr/>
          <a:lstStyle/>
          <a:p>
            <a:pPr algn="ctr"/>
            <a:r>
              <a:rPr lang="en-US" altLang="en-US" sz="4000" dirty="0"/>
              <a:t>Polling Question 1</a:t>
            </a:r>
          </a:p>
        </p:txBody>
      </p:sp>
      <p:pic>
        <p:nvPicPr>
          <p:cNvPr id="26627" name="Picture 1">
            <a:extLst>
              <a:ext uri="{FF2B5EF4-FFF2-40B4-BE49-F238E27FC236}">
                <a16:creationId xmlns:a16="http://schemas.microsoft.com/office/drawing/2014/main" id="{4C04D5F2-CD9A-4ABA-AD15-3BE610219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1931986"/>
            <a:ext cx="20478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126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5CE34EB-E778-4EF9-B478-4DB44542ED31}"/>
              </a:ext>
            </a:extLst>
          </p:cNvPr>
          <p:cNvSpPr txBox="1">
            <a:spLocks/>
          </p:cNvSpPr>
          <p:nvPr/>
        </p:nvSpPr>
        <p:spPr>
          <a:xfrm>
            <a:off x="2023027" y="2866342"/>
            <a:ext cx="6872495" cy="950284"/>
          </a:xfrm>
          <a:prstGeom prst="rect">
            <a:avLst/>
          </a:prstGeom>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w="3175" cmpd="sng">
                  <a:noFill/>
                </a:ln>
                <a:solidFill>
                  <a:schemeClr val="tx1">
                    <a:lumMod val="65000"/>
                    <a:lumOff val="35000"/>
                  </a:schemeClr>
                </a:solidFill>
                <a:effectLst/>
                <a:uLnTx/>
                <a:uFillTx/>
                <a:latin typeface="Calibri" panose="020F0502020204030204" pitchFamily="34" charset="0"/>
                <a:ea typeface="+mj-ea"/>
                <a:cs typeface="Calibri" panose="020F0502020204030204" pitchFamily="34" charset="0"/>
              </a:rPr>
              <a:t>Disciplined Lending</a:t>
            </a:r>
          </a:p>
        </p:txBody>
      </p:sp>
      <p:cxnSp>
        <p:nvCxnSpPr>
          <p:cNvPr id="7" name="Straight Connector 6">
            <a:extLst>
              <a:ext uri="{FF2B5EF4-FFF2-40B4-BE49-F238E27FC236}">
                <a16:creationId xmlns:a16="http://schemas.microsoft.com/office/drawing/2014/main" id="{57132CDD-A23A-4985-B2B3-49AD079C9BA9}"/>
              </a:ext>
            </a:extLst>
          </p:cNvPr>
          <p:cNvCxnSpPr>
            <a:cxnSpLocks/>
          </p:cNvCxnSpPr>
          <p:nvPr/>
        </p:nvCxnSpPr>
        <p:spPr>
          <a:xfrm flipV="1">
            <a:off x="2196548" y="3975652"/>
            <a:ext cx="6997148" cy="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DA06318-CF2C-4C6C-A413-A2AF4CE4706A}"/>
              </a:ext>
            </a:extLst>
          </p:cNvPr>
          <p:cNvPicPr>
            <a:picLocks noChangeAspect="1"/>
          </p:cNvPicPr>
          <p:nvPr/>
        </p:nvPicPr>
        <p:blipFill>
          <a:blip r:embed="rId2"/>
          <a:stretch>
            <a:fillRect/>
          </a:stretch>
        </p:blipFill>
        <p:spPr>
          <a:xfrm>
            <a:off x="2101194" y="4263201"/>
            <a:ext cx="4669941" cy="518205"/>
          </a:xfrm>
          <a:prstGeom prst="rect">
            <a:avLst/>
          </a:prstGeom>
        </p:spPr>
      </p:pic>
    </p:spTree>
    <p:extLst>
      <p:ext uri="{BB962C8B-B14F-4D97-AF65-F5344CB8AC3E}">
        <p14:creationId xmlns:p14="http://schemas.microsoft.com/office/powerpoint/2010/main" val="2337154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103E-41E6-4C14-BDDD-546A4B9C0B61}"/>
              </a:ext>
            </a:extLst>
          </p:cNvPr>
          <p:cNvSpPr>
            <a:spLocks noGrp="1"/>
          </p:cNvSpPr>
          <p:nvPr>
            <p:ph type="title"/>
          </p:nvPr>
        </p:nvSpPr>
        <p:spPr>
          <a:xfrm>
            <a:off x="548640" y="365125"/>
            <a:ext cx="10515600" cy="914400"/>
          </a:xfrm>
        </p:spPr>
        <p:txBody>
          <a:bodyPr/>
          <a:lstStyle/>
          <a:p>
            <a:r>
              <a:rPr lang="en-US" dirty="0"/>
              <a:t>Disciplined Lending</a:t>
            </a:r>
          </a:p>
        </p:txBody>
      </p:sp>
      <p:sp>
        <p:nvSpPr>
          <p:cNvPr id="3" name="Content Placeholder 2">
            <a:extLst>
              <a:ext uri="{FF2B5EF4-FFF2-40B4-BE49-F238E27FC236}">
                <a16:creationId xmlns:a16="http://schemas.microsoft.com/office/drawing/2014/main" id="{879938EE-33C9-47EC-942A-0939F64F3912}"/>
              </a:ext>
            </a:extLst>
          </p:cNvPr>
          <p:cNvSpPr>
            <a:spLocks noGrp="1"/>
          </p:cNvSpPr>
          <p:nvPr>
            <p:ph idx="1"/>
          </p:nvPr>
        </p:nvSpPr>
        <p:spPr>
          <a:xfrm>
            <a:off x="548640" y="1822450"/>
            <a:ext cx="5106725" cy="4351338"/>
          </a:xfrm>
        </p:spPr>
        <p:txBody>
          <a:bodyPr>
            <a:normAutofit/>
          </a:bodyPr>
          <a:lstStyle/>
          <a:p>
            <a:r>
              <a:rPr lang="en-US" altLang="en-US" sz="2000" dirty="0"/>
              <a:t>Disciplined (adjective):  </a:t>
            </a:r>
            <a:r>
              <a:rPr lang="en-US" sz="2000" b="0" i="0" dirty="0">
                <a:solidFill>
                  <a:srgbClr val="202124"/>
                </a:solidFill>
                <a:effectLst/>
              </a:rPr>
              <a:t>“Showing a controlled form of behavior or way of working”</a:t>
            </a:r>
          </a:p>
          <a:p>
            <a:pPr marL="0" indent="0" algn="l">
              <a:buNone/>
            </a:pPr>
            <a:endParaRPr lang="en-US" sz="2000" dirty="0">
              <a:solidFill>
                <a:srgbClr val="202124"/>
              </a:solidFill>
            </a:endParaRPr>
          </a:p>
          <a:p>
            <a:pPr algn="l"/>
            <a:r>
              <a:rPr lang="en-US" sz="2000" b="0" i="0" dirty="0">
                <a:solidFill>
                  <a:srgbClr val="202124"/>
                </a:solidFill>
                <a:effectLst/>
              </a:rPr>
              <a:t>Applied to our business: Showing the willpower to control the bank’s credit behavior in extraordinary times</a:t>
            </a:r>
          </a:p>
          <a:p>
            <a:endParaRPr lang="en-US" altLang="en-US" dirty="0"/>
          </a:p>
          <a:p>
            <a:endParaRPr lang="en-US" dirty="0"/>
          </a:p>
        </p:txBody>
      </p:sp>
      <p:pic>
        <p:nvPicPr>
          <p:cNvPr id="4" name="Picture 3">
            <a:extLst>
              <a:ext uri="{FF2B5EF4-FFF2-40B4-BE49-F238E27FC236}">
                <a16:creationId xmlns:a16="http://schemas.microsoft.com/office/drawing/2014/main" id="{DDFC53F0-72D1-4655-A777-28B6D856FF48}"/>
              </a:ext>
            </a:extLst>
          </p:cNvPr>
          <p:cNvPicPr>
            <a:picLocks noChangeAspect="1"/>
          </p:cNvPicPr>
          <p:nvPr/>
        </p:nvPicPr>
        <p:blipFill rotWithShape="1">
          <a:blip r:embed="rId2"/>
          <a:srcRect l="6358" r="5507"/>
          <a:stretch/>
        </p:blipFill>
        <p:spPr>
          <a:xfrm>
            <a:off x="5806440" y="1825625"/>
            <a:ext cx="5652706" cy="3014439"/>
          </a:xfrm>
          <a:prstGeom prst="rect">
            <a:avLst/>
          </a:prstGeom>
        </p:spPr>
      </p:pic>
    </p:spTree>
    <p:extLst>
      <p:ext uri="{BB962C8B-B14F-4D97-AF65-F5344CB8AC3E}">
        <p14:creationId xmlns:p14="http://schemas.microsoft.com/office/powerpoint/2010/main" val="733357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5CE34EB-E778-4EF9-B478-4DB44542ED31}"/>
              </a:ext>
            </a:extLst>
          </p:cNvPr>
          <p:cNvSpPr txBox="1">
            <a:spLocks/>
          </p:cNvSpPr>
          <p:nvPr/>
        </p:nvSpPr>
        <p:spPr>
          <a:xfrm>
            <a:off x="2023027" y="2866342"/>
            <a:ext cx="6872495" cy="950284"/>
          </a:xfrm>
          <a:prstGeom prst="rect">
            <a:avLst/>
          </a:prstGeom>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400" dirty="0">
                <a:solidFill>
                  <a:schemeClr val="tx1">
                    <a:lumMod val="65000"/>
                    <a:lumOff val="35000"/>
                  </a:schemeClr>
                </a:solidFill>
                <a:latin typeface="Calibri" panose="020F0502020204030204" pitchFamily="34" charset="0"/>
                <a:cs typeface="Calibri" panose="020F0502020204030204" pitchFamily="34" charset="0"/>
              </a:rPr>
              <a:t>Introduction</a:t>
            </a:r>
          </a:p>
        </p:txBody>
      </p:sp>
      <p:cxnSp>
        <p:nvCxnSpPr>
          <p:cNvPr id="7" name="Straight Connector 6">
            <a:extLst>
              <a:ext uri="{FF2B5EF4-FFF2-40B4-BE49-F238E27FC236}">
                <a16:creationId xmlns:a16="http://schemas.microsoft.com/office/drawing/2014/main" id="{57132CDD-A23A-4985-B2B3-49AD079C9BA9}"/>
              </a:ext>
            </a:extLst>
          </p:cNvPr>
          <p:cNvCxnSpPr>
            <a:cxnSpLocks/>
          </p:cNvCxnSpPr>
          <p:nvPr/>
        </p:nvCxnSpPr>
        <p:spPr>
          <a:xfrm flipV="1">
            <a:off x="2196548" y="3975652"/>
            <a:ext cx="6997148" cy="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DA06318-CF2C-4C6C-A413-A2AF4CE4706A}"/>
              </a:ext>
            </a:extLst>
          </p:cNvPr>
          <p:cNvPicPr>
            <a:picLocks noChangeAspect="1"/>
          </p:cNvPicPr>
          <p:nvPr/>
        </p:nvPicPr>
        <p:blipFill>
          <a:blip r:embed="rId2"/>
          <a:stretch>
            <a:fillRect/>
          </a:stretch>
        </p:blipFill>
        <p:spPr>
          <a:xfrm>
            <a:off x="2101194" y="4263201"/>
            <a:ext cx="4669941" cy="518205"/>
          </a:xfrm>
          <a:prstGeom prst="rect">
            <a:avLst/>
          </a:prstGeom>
        </p:spPr>
      </p:pic>
    </p:spTree>
    <p:extLst>
      <p:ext uri="{BB962C8B-B14F-4D97-AF65-F5344CB8AC3E}">
        <p14:creationId xmlns:p14="http://schemas.microsoft.com/office/powerpoint/2010/main" val="3500275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9F59-76D9-4FBD-92B6-B6BF1A865AB8}"/>
              </a:ext>
            </a:extLst>
          </p:cNvPr>
          <p:cNvSpPr>
            <a:spLocks noGrp="1"/>
          </p:cNvSpPr>
          <p:nvPr>
            <p:ph type="title"/>
          </p:nvPr>
        </p:nvSpPr>
        <p:spPr/>
        <p:txBody>
          <a:bodyPr/>
          <a:lstStyle/>
          <a:p>
            <a:r>
              <a:rPr lang="en-US" dirty="0"/>
              <a:t>Sometimes it only takes one to fall out of line</a:t>
            </a:r>
          </a:p>
        </p:txBody>
      </p:sp>
      <p:sp>
        <p:nvSpPr>
          <p:cNvPr id="3" name="Content Placeholder 2">
            <a:extLst>
              <a:ext uri="{FF2B5EF4-FFF2-40B4-BE49-F238E27FC236}">
                <a16:creationId xmlns:a16="http://schemas.microsoft.com/office/drawing/2014/main" id="{CE8E8B71-581D-48BE-9D3A-13E0394F5F71}"/>
              </a:ext>
            </a:extLst>
          </p:cNvPr>
          <p:cNvSpPr>
            <a:spLocks noGrp="1"/>
          </p:cNvSpPr>
          <p:nvPr>
            <p:ph idx="1"/>
          </p:nvPr>
        </p:nvSpPr>
        <p:spPr>
          <a:xfrm>
            <a:off x="838200" y="1825625"/>
            <a:ext cx="5869781" cy="4351338"/>
          </a:xfrm>
        </p:spPr>
        <p:txBody>
          <a:bodyPr/>
          <a:lstStyle/>
          <a:p>
            <a:r>
              <a:rPr lang="en-US" dirty="0"/>
              <a:t>Rogue lenders can create an avalanche of:</a:t>
            </a:r>
          </a:p>
          <a:p>
            <a:endParaRPr lang="en-US" dirty="0"/>
          </a:p>
          <a:p>
            <a:pPr>
              <a:buFont typeface="Wingdings" panose="05000000000000000000" pitchFamily="2" charset="2"/>
              <a:buChar char="ü"/>
            </a:pPr>
            <a:r>
              <a:rPr lang="en-US" dirty="0"/>
              <a:t>Profits</a:t>
            </a:r>
          </a:p>
          <a:p>
            <a:pPr>
              <a:buFont typeface="Wingdings" panose="05000000000000000000" pitchFamily="2" charset="2"/>
              <a:buChar char="ü"/>
            </a:pPr>
            <a:endParaRPr lang="en-US" dirty="0"/>
          </a:p>
          <a:p>
            <a:pPr>
              <a:buFont typeface="Wingdings" panose="05000000000000000000" pitchFamily="2" charset="2"/>
              <a:buChar char="ü"/>
            </a:pPr>
            <a:r>
              <a:rPr lang="en-US" dirty="0"/>
              <a:t>Problems</a:t>
            </a:r>
          </a:p>
        </p:txBody>
      </p:sp>
      <p:pic>
        <p:nvPicPr>
          <p:cNvPr id="4" name="Picture 3">
            <a:extLst>
              <a:ext uri="{FF2B5EF4-FFF2-40B4-BE49-F238E27FC236}">
                <a16:creationId xmlns:a16="http://schemas.microsoft.com/office/drawing/2014/main" id="{ACFD481E-5849-4895-97F8-C6A9950AEE02}"/>
              </a:ext>
            </a:extLst>
          </p:cNvPr>
          <p:cNvPicPr>
            <a:picLocks noChangeAspect="1"/>
          </p:cNvPicPr>
          <p:nvPr/>
        </p:nvPicPr>
        <p:blipFill>
          <a:blip r:embed="rId2"/>
          <a:stretch>
            <a:fillRect/>
          </a:stretch>
        </p:blipFill>
        <p:spPr>
          <a:xfrm>
            <a:off x="6175195" y="1968910"/>
            <a:ext cx="5699252" cy="3419551"/>
          </a:xfrm>
          <a:prstGeom prst="rect">
            <a:avLst/>
          </a:prstGeom>
        </p:spPr>
      </p:pic>
    </p:spTree>
    <p:extLst>
      <p:ext uri="{BB962C8B-B14F-4D97-AF65-F5344CB8AC3E}">
        <p14:creationId xmlns:p14="http://schemas.microsoft.com/office/powerpoint/2010/main" val="3061713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17DA2-299A-4CD4-8606-3496F0FE67D3}"/>
              </a:ext>
            </a:extLst>
          </p:cNvPr>
          <p:cNvSpPr>
            <a:spLocks noGrp="1"/>
          </p:cNvSpPr>
          <p:nvPr>
            <p:ph type="title"/>
          </p:nvPr>
        </p:nvSpPr>
        <p:spPr>
          <a:xfrm>
            <a:off x="548640" y="365125"/>
            <a:ext cx="10515600" cy="914400"/>
          </a:xfrm>
        </p:spPr>
        <p:txBody>
          <a:bodyPr/>
          <a:lstStyle/>
          <a:p>
            <a:r>
              <a:rPr lang="en-US" dirty="0"/>
              <a:t>Undisciplined Lending</a:t>
            </a:r>
          </a:p>
        </p:txBody>
      </p:sp>
      <p:sp>
        <p:nvSpPr>
          <p:cNvPr id="3" name="Content Placeholder 2">
            <a:extLst>
              <a:ext uri="{FF2B5EF4-FFF2-40B4-BE49-F238E27FC236}">
                <a16:creationId xmlns:a16="http://schemas.microsoft.com/office/drawing/2014/main" id="{5E601A7F-0B78-4228-A958-37B5F99E2DC5}"/>
              </a:ext>
            </a:extLst>
          </p:cNvPr>
          <p:cNvSpPr>
            <a:spLocks noGrp="1"/>
          </p:cNvSpPr>
          <p:nvPr>
            <p:ph idx="1"/>
          </p:nvPr>
        </p:nvSpPr>
        <p:spPr>
          <a:xfrm>
            <a:off x="600838" y="1656660"/>
            <a:ext cx="5257800" cy="4351338"/>
          </a:xfrm>
        </p:spPr>
        <p:txBody>
          <a:bodyPr/>
          <a:lstStyle/>
          <a:p>
            <a:r>
              <a:rPr lang="en-US" altLang="en-US" sz="2000" dirty="0"/>
              <a:t>Undisciplined (adjective): </a:t>
            </a:r>
            <a:r>
              <a:rPr lang="en-US" sz="2000" dirty="0">
                <a:solidFill>
                  <a:srgbClr val="202124"/>
                </a:solidFill>
              </a:rPr>
              <a:t>“L</a:t>
            </a:r>
            <a:r>
              <a:rPr lang="en-US" sz="2000" b="0" i="0" dirty="0">
                <a:solidFill>
                  <a:srgbClr val="202124"/>
                </a:solidFill>
                <a:effectLst/>
              </a:rPr>
              <a:t>acking in discipline; uncontrolled in behavior or manner”</a:t>
            </a:r>
          </a:p>
          <a:p>
            <a:endParaRPr lang="en-US" sz="2000" dirty="0">
              <a:solidFill>
                <a:srgbClr val="202124"/>
              </a:solidFill>
            </a:endParaRPr>
          </a:p>
          <a:p>
            <a:r>
              <a:rPr lang="en-US" sz="2000" b="0" i="0" dirty="0">
                <a:solidFill>
                  <a:srgbClr val="202124"/>
                </a:solidFill>
                <a:effectLst/>
              </a:rPr>
              <a:t>Applied to our business: Not adhering to principles that can make a difference to </a:t>
            </a:r>
            <a:r>
              <a:rPr lang="en-US" sz="2000" dirty="0">
                <a:solidFill>
                  <a:srgbClr val="202124"/>
                </a:solidFill>
              </a:rPr>
              <a:t>the bank’s returns</a:t>
            </a:r>
          </a:p>
          <a:p>
            <a:endParaRPr lang="en-US" sz="2000" b="0" i="0" dirty="0">
              <a:solidFill>
                <a:srgbClr val="202124"/>
              </a:solidFill>
              <a:effectLst/>
            </a:endParaRPr>
          </a:p>
          <a:p>
            <a:endParaRPr lang="en-US" sz="2000" dirty="0">
              <a:solidFill>
                <a:srgbClr val="202124"/>
              </a:solidFill>
            </a:endParaRPr>
          </a:p>
          <a:p>
            <a:r>
              <a:rPr lang="en-US" sz="2000" b="0" i="0" dirty="0">
                <a:solidFill>
                  <a:srgbClr val="202124"/>
                </a:solidFill>
                <a:effectLst/>
              </a:rPr>
              <a:t>This is where the real trouble starts</a:t>
            </a:r>
          </a:p>
          <a:p>
            <a:endParaRPr lang="en-US" dirty="0">
              <a:solidFill>
                <a:srgbClr val="202124"/>
              </a:solidFill>
              <a:latin typeface="Roboto" panose="02000000000000000000" pitchFamily="2" charset="0"/>
            </a:endParaRPr>
          </a:p>
          <a:p>
            <a:endParaRPr lang="en-US" dirty="0"/>
          </a:p>
        </p:txBody>
      </p:sp>
      <p:pic>
        <p:nvPicPr>
          <p:cNvPr id="4" name="Picture 3">
            <a:extLst>
              <a:ext uri="{FF2B5EF4-FFF2-40B4-BE49-F238E27FC236}">
                <a16:creationId xmlns:a16="http://schemas.microsoft.com/office/drawing/2014/main" id="{1BF7DC65-3DD6-49C8-967A-F209E31EBE3B}"/>
              </a:ext>
            </a:extLst>
          </p:cNvPr>
          <p:cNvPicPr>
            <a:picLocks noChangeAspect="1"/>
          </p:cNvPicPr>
          <p:nvPr/>
        </p:nvPicPr>
        <p:blipFill rotWithShape="1">
          <a:blip r:embed="rId2"/>
          <a:srcRect r="4878"/>
          <a:stretch/>
        </p:blipFill>
        <p:spPr>
          <a:xfrm>
            <a:off x="5806440" y="1656660"/>
            <a:ext cx="5648830" cy="3143940"/>
          </a:xfrm>
          <a:prstGeom prst="rect">
            <a:avLst/>
          </a:prstGeom>
        </p:spPr>
      </p:pic>
    </p:spTree>
    <p:extLst>
      <p:ext uri="{BB962C8B-B14F-4D97-AF65-F5344CB8AC3E}">
        <p14:creationId xmlns:p14="http://schemas.microsoft.com/office/powerpoint/2010/main" val="3481883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C9A89-2590-4975-8959-4DC2A2DA72C1}"/>
              </a:ext>
            </a:extLst>
          </p:cNvPr>
          <p:cNvSpPr>
            <a:spLocks noGrp="1"/>
          </p:cNvSpPr>
          <p:nvPr>
            <p:ph type="title"/>
          </p:nvPr>
        </p:nvSpPr>
        <p:spPr>
          <a:xfrm>
            <a:off x="548640" y="365125"/>
            <a:ext cx="10515600" cy="914400"/>
          </a:xfrm>
        </p:spPr>
        <p:txBody>
          <a:bodyPr/>
          <a:lstStyle/>
          <a:p>
            <a:r>
              <a:rPr lang="en-US" dirty="0"/>
              <a:t>Everyone starts out “disciplined” </a:t>
            </a:r>
          </a:p>
        </p:txBody>
      </p:sp>
      <p:sp>
        <p:nvSpPr>
          <p:cNvPr id="3" name="Content Placeholder 2">
            <a:extLst>
              <a:ext uri="{FF2B5EF4-FFF2-40B4-BE49-F238E27FC236}">
                <a16:creationId xmlns:a16="http://schemas.microsoft.com/office/drawing/2014/main" id="{4B9119F4-52E1-41BF-8996-039A6A237F79}"/>
              </a:ext>
            </a:extLst>
          </p:cNvPr>
          <p:cNvSpPr>
            <a:spLocks noGrp="1"/>
          </p:cNvSpPr>
          <p:nvPr>
            <p:ph idx="1"/>
          </p:nvPr>
        </p:nvSpPr>
        <p:spPr>
          <a:xfrm>
            <a:off x="629478" y="1756051"/>
            <a:ext cx="10515600" cy="4351338"/>
          </a:xfrm>
        </p:spPr>
        <p:txBody>
          <a:bodyPr>
            <a:normAutofit/>
          </a:bodyPr>
          <a:lstStyle/>
          <a:p>
            <a:r>
              <a:rPr lang="en-US" sz="2000" b="1" dirty="0"/>
              <a:t>“We won’t make the mistake of putting all of our eggs in that oil and gas basket”</a:t>
            </a:r>
          </a:p>
          <a:p>
            <a:endParaRPr lang="en-US" sz="2000" b="1" dirty="0"/>
          </a:p>
          <a:p>
            <a:r>
              <a:rPr lang="en-US" sz="2000" b="1" dirty="0"/>
              <a:t>“We won’t make the mistake of putting all of our eggs in that ____?______ basket”</a:t>
            </a:r>
          </a:p>
          <a:p>
            <a:endParaRPr lang="en-US" sz="2000" dirty="0"/>
          </a:p>
          <a:p>
            <a:r>
              <a:rPr lang="en-US" sz="2000" b="1" dirty="0"/>
              <a:t>“No way we’ll make those non-recourse, unstructured real estate loans again”</a:t>
            </a:r>
          </a:p>
          <a:p>
            <a:endParaRPr lang="en-US" sz="2000" dirty="0"/>
          </a:p>
          <a:p>
            <a:r>
              <a:rPr lang="en-US" sz="2000" b="1" dirty="0"/>
              <a:t>“We’ve learned our lesson on those highly levered loan transactions”</a:t>
            </a:r>
          </a:p>
          <a:p>
            <a:endParaRPr lang="en-US" sz="2000" b="1" dirty="0"/>
          </a:p>
          <a:p>
            <a:r>
              <a:rPr lang="en-US" sz="2000" b="1" dirty="0"/>
              <a:t>“No more of these housing development land loans for us, we know better now”</a:t>
            </a:r>
          </a:p>
        </p:txBody>
      </p:sp>
    </p:spTree>
    <p:extLst>
      <p:ext uri="{BB962C8B-B14F-4D97-AF65-F5344CB8AC3E}">
        <p14:creationId xmlns:p14="http://schemas.microsoft.com/office/powerpoint/2010/main" val="247046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363B-9009-43BF-AD4C-2DDF0E6CDEA3}"/>
              </a:ext>
            </a:extLst>
          </p:cNvPr>
          <p:cNvSpPr>
            <a:spLocks noGrp="1"/>
          </p:cNvSpPr>
          <p:nvPr>
            <p:ph type="title"/>
          </p:nvPr>
        </p:nvSpPr>
        <p:spPr>
          <a:xfrm>
            <a:off x="548640" y="365125"/>
            <a:ext cx="10515600" cy="914400"/>
          </a:xfrm>
        </p:spPr>
        <p:txBody>
          <a:bodyPr/>
          <a:lstStyle/>
          <a:p>
            <a:r>
              <a:rPr lang="en-US" dirty="0"/>
              <a:t>A much smarter person than me once said</a:t>
            </a:r>
          </a:p>
        </p:txBody>
      </p:sp>
      <p:sp>
        <p:nvSpPr>
          <p:cNvPr id="3" name="Content Placeholder 2">
            <a:extLst>
              <a:ext uri="{FF2B5EF4-FFF2-40B4-BE49-F238E27FC236}">
                <a16:creationId xmlns:a16="http://schemas.microsoft.com/office/drawing/2014/main" id="{34C6DA20-BE1E-428E-A442-E3070411A0EE}"/>
              </a:ext>
            </a:extLst>
          </p:cNvPr>
          <p:cNvSpPr>
            <a:spLocks noGrp="1"/>
          </p:cNvSpPr>
          <p:nvPr>
            <p:ph idx="1"/>
          </p:nvPr>
        </p:nvSpPr>
        <p:spPr/>
        <p:txBody>
          <a:bodyPr/>
          <a:lstStyle/>
          <a:p>
            <a:endParaRPr lang="en-US" b="0" i="0" dirty="0">
              <a:solidFill>
                <a:srgbClr val="202124"/>
              </a:solidFill>
              <a:effectLst/>
              <a:latin typeface="Roboto" panose="02000000000000000000" pitchFamily="2" charset="0"/>
            </a:endParaRPr>
          </a:p>
          <a:p>
            <a:endParaRPr lang="en-US" dirty="0">
              <a:solidFill>
                <a:srgbClr val="202124"/>
              </a:solidFill>
              <a:latin typeface="Roboto" panose="02000000000000000000" pitchFamily="2" charset="0"/>
            </a:endParaRPr>
          </a:p>
          <a:p>
            <a:pPr marL="0" indent="0" algn="ctr">
              <a:buNone/>
            </a:pPr>
            <a:r>
              <a:rPr lang="en-US" sz="3200" b="0" i="0" dirty="0">
                <a:solidFill>
                  <a:srgbClr val="202124"/>
                </a:solidFill>
                <a:effectLst/>
              </a:rPr>
              <a:t>“</a:t>
            </a:r>
            <a:r>
              <a:rPr lang="en-US" sz="3200" dirty="0">
                <a:solidFill>
                  <a:srgbClr val="202124"/>
                </a:solidFill>
              </a:rPr>
              <a:t>T</a:t>
            </a:r>
            <a:r>
              <a:rPr lang="en-US" sz="3200" b="0" i="0" dirty="0">
                <a:solidFill>
                  <a:srgbClr val="202124"/>
                </a:solidFill>
                <a:effectLst/>
              </a:rPr>
              <a:t>he spirit indeed is willing, but the flesh is weak.” </a:t>
            </a:r>
            <a:endParaRPr lang="en-US" sz="3200" dirty="0"/>
          </a:p>
        </p:txBody>
      </p:sp>
    </p:spTree>
    <p:extLst>
      <p:ext uri="{BB962C8B-B14F-4D97-AF65-F5344CB8AC3E}">
        <p14:creationId xmlns:p14="http://schemas.microsoft.com/office/powerpoint/2010/main" val="3736887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1012-33E5-4D23-9FEA-B45A2CAEA7B0}"/>
              </a:ext>
            </a:extLst>
          </p:cNvPr>
          <p:cNvSpPr>
            <a:spLocks noGrp="1"/>
          </p:cNvSpPr>
          <p:nvPr>
            <p:ph type="title"/>
          </p:nvPr>
        </p:nvSpPr>
        <p:spPr>
          <a:xfrm>
            <a:off x="548640" y="365125"/>
            <a:ext cx="10515600" cy="914400"/>
          </a:xfrm>
        </p:spPr>
        <p:txBody>
          <a:bodyPr/>
          <a:lstStyle/>
          <a:p>
            <a:r>
              <a:rPr lang="en-US" dirty="0"/>
              <a:t>How does it start?</a:t>
            </a:r>
          </a:p>
        </p:txBody>
      </p:sp>
      <p:graphicFrame>
        <p:nvGraphicFramePr>
          <p:cNvPr id="5" name="Diagram 4">
            <a:extLst>
              <a:ext uri="{FF2B5EF4-FFF2-40B4-BE49-F238E27FC236}">
                <a16:creationId xmlns:a16="http://schemas.microsoft.com/office/drawing/2014/main" id="{440CFE54-5B26-4632-B4A1-90B21B0A7DA1}"/>
              </a:ext>
            </a:extLst>
          </p:cNvPr>
          <p:cNvGraphicFramePr/>
          <p:nvPr>
            <p:extLst>
              <p:ext uri="{D42A27DB-BD31-4B8C-83A1-F6EECF244321}">
                <p14:modId xmlns:p14="http://schemas.microsoft.com/office/powerpoint/2010/main" val="4267919552"/>
              </p:ext>
            </p:extLst>
          </p:nvPr>
        </p:nvGraphicFramePr>
        <p:xfrm>
          <a:off x="2032000" y="107420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8325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2CAF-B7AC-4779-8FDE-B875DFB24A9F}"/>
              </a:ext>
            </a:extLst>
          </p:cNvPr>
          <p:cNvSpPr>
            <a:spLocks noGrp="1"/>
          </p:cNvSpPr>
          <p:nvPr>
            <p:ph type="title"/>
          </p:nvPr>
        </p:nvSpPr>
        <p:spPr>
          <a:xfrm>
            <a:off x="548640" y="365125"/>
            <a:ext cx="10515600" cy="914400"/>
          </a:xfrm>
        </p:spPr>
        <p:txBody>
          <a:bodyPr/>
          <a:lstStyle/>
          <a:p>
            <a:r>
              <a:rPr lang="en-US" dirty="0"/>
              <a:t>How does it end?</a:t>
            </a:r>
          </a:p>
        </p:txBody>
      </p:sp>
      <p:sp>
        <p:nvSpPr>
          <p:cNvPr id="3" name="Content Placeholder 2">
            <a:extLst>
              <a:ext uri="{FF2B5EF4-FFF2-40B4-BE49-F238E27FC236}">
                <a16:creationId xmlns:a16="http://schemas.microsoft.com/office/drawing/2014/main" id="{3A692DB2-927D-4CDF-9FAE-B64A252F99D1}"/>
              </a:ext>
            </a:extLst>
          </p:cNvPr>
          <p:cNvSpPr>
            <a:spLocks noGrp="1"/>
          </p:cNvSpPr>
          <p:nvPr>
            <p:ph idx="1"/>
          </p:nvPr>
        </p:nvSpPr>
        <p:spPr>
          <a:xfrm>
            <a:off x="548640" y="1662298"/>
            <a:ext cx="10515600" cy="4733795"/>
          </a:xfrm>
        </p:spPr>
        <p:txBody>
          <a:bodyPr/>
          <a:lstStyle/>
          <a:p>
            <a:r>
              <a:rPr lang="en-US" sz="2000" dirty="0"/>
              <a:t>In the movie </a:t>
            </a:r>
            <a:r>
              <a:rPr lang="en-US" sz="2000" i="1" dirty="0"/>
              <a:t>Titanic…</a:t>
            </a:r>
          </a:p>
          <a:p>
            <a:endParaRPr lang="en-US" sz="2000" dirty="0"/>
          </a:p>
          <a:p>
            <a:r>
              <a:rPr lang="en-US" sz="2000" dirty="0"/>
              <a:t>No matter what anyone says, we all know there was a ton of room on that floating door for both Jack and Rose to wait until help arrived</a:t>
            </a:r>
          </a:p>
          <a:p>
            <a:endParaRPr lang="en-US" sz="2000" dirty="0"/>
          </a:p>
          <a:p>
            <a:r>
              <a:rPr lang="en-US" sz="2000" dirty="0"/>
              <a:t>Great movie, bad ending</a:t>
            </a:r>
          </a:p>
          <a:p>
            <a:endParaRPr lang="en-US" dirty="0"/>
          </a:p>
          <a:p>
            <a:endParaRPr lang="en-US" dirty="0"/>
          </a:p>
        </p:txBody>
      </p:sp>
      <p:pic>
        <p:nvPicPr>
          <p:cNvPr id="4" name="Picture 3">
            <a:extLst>
              <a:ext uri="{FF2B5EF4-FFF2-40B4-BE49-F238E27FC236}">
                <a16:creationId xmlns:a16="http://schemas.microsoft.com/office/drawing/2014/main" id="{7242FEE6-F6D8-4BFB-BD5C-4D1995C4CDFC}"/>
              </a:ext>
            </a:extLst>
          </p:cNvPr>
          <p:cNvPicPr>
            <a:picLocks noChangeAspect="1"/>
          </p:cNvPicPr>
          <p:nvPr/>
        </p:nvPicPr>
        <p:blipFill rotWithShape="1">
          <a:blip r:embed="rId2">
            <a:duotone>
              <a:schemeClr val="accent3">
                <a:shade val="45000"/>
                <a:satMod val="135000"/>
              </a:schemeClr>
              <a:prstClr val="white"/>
            </a:duotone>
          </a:blip>
          <a:srcRect l="-775" r="1" b="12517"/>
          <a:stretch/>
        </p:blipFill>
        <p:spPr>
          <a:xfrm>
            <a:off x="5207233" y="3091068"/>
            <a:ext cx="5110776" cy="3558209"/>
          </a:xfrm>
          <a:prstGeom prst="rect">
            <a:avLst/>
          </a:prstGeom>
        </p:spPr>
      </p:pic>
    </p:spTree>
    <p:extLst>
      <p:ext uri="{BB962C8B-B14F-4D97-AF65-F5344CB8AC3E}">
        <p14:creationId xmlns:p14="http://schemas.microsoft.com/office/powerpoint/2010/main" val="156797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7263-9C07-475A-A334-8835EC9D871A}"/>
              </a:ext>
            </a:extLst>
          </p:cNvPr>
          <p:cNvSpPr>
            <a:spLocks noGrp="1"/>
          </p:cNvSpPr>
          <p:nvPr>
            <p:ph type="title"/>
          </p:nvPr>
        </p:nvSpPr>
        <p:spPr>
          <a:xfrm>
            <a:off x="548640" y="365125"/>
            <a:ext cx="10515600" cy="1325563"/>
          </a:xfrm>
        </p:spPr>
        <p:txBody>
          <a:bodyPr/>
          <a:lstStyle/>
          <a:p>
            <a:r>
              <a:rPr lang="en-US" dirty="0"/>
              <a:t>Undisciplined credit behavior often has a bad ending</a:t>
            </a:r>
          </a:p>
        </p:txBody>
      </p:sp>
      <p:sp>
        <p:nvSpPr>
          <p:cNvPr id="4" name="Content Placeholder 3">
            <a:extLst>
              <a:ext uri="{FF2B5EF4-FFF2-40B4-BE49-F238E27FC236}">
                <a16:creationId xmlns:a16="http://schemas.microsoft.com/office/drawing/2014/main" id="{48FF9548-3E90-4976-8CF1-86E2133436E9}"/>
              </a:ext>
            </a:extLst>
          </p:cNvPr>
          <p:cNvSpPr>
            <a:spLocks noGrp="1"/>
          </p:cNvSpPr>
          <p:nvPr>
            <p:ph idx="1"/>
          </p:nvPr>
        </p:nvSpPr>
        <p:spPr>
          <a:xfrm>
            <a:off x="548640" y="2004529"/>
            <a:ext cx="10515600" cy="4351338"/>
          </a:xfrm>
        </p:spPr>
        <p:txBody>
          <a:bodyPr/>
          <a:lstStyle/>
          <a:p>
            <a:pPr marL="0" indent="0">
              <a:buNone/>
            </a:pPr>
            <a:r>
              <a:rPr lang="en-US" sz="2000" dirty="0"/>
              <a:t>Bank failures in the US</a:t>
            </a:r>
          </a:p>
          <a:p>
            <a:pPr marL="0" indent="0">
              <a:buNone/>
            </a:pPr>
            <a:endParaRPr lang="en-US" dirty="0"/>
          </a:p>
          <a:p>
            <a:pPr marL="0" indent="0">
              <a:buNone/>
            </a:pPr>
            <a:endParaRPr lang="en-US" dirty="0"/>
          </a:p>
          <a:p>
            <a:pPr marL="0" indent="0">
              <a:buNone/>
            </a:pPr>
            <a:endParaRPr lang="en-US" dirty="0"/>
          </a:p>
        </p:txBody>
      </p:sp>
      <p:graphicFrame>
        <p:nvGraphicFramePr>
          <p:cNvPr id="5" name="Table 5">
            <a:extLst>
              <a:ext uri="{FF2B5EF4-FFF2-40B4-BE49-F238E27FC236}">
                <a16:creationId xmlns:a16="http://schemas.microsoft.com/office/drawing/2014/main" id="{24722226-1B5B-4F51-BB03-D8BB28F936D9}"/>
              </a:ext>
            </a:extLst>
          </p:cNvPr>
          <p:cNvGraphicFramePr>
            <a:graphicFrameLocks noGrp="1"/>
          </p:cNvGraphicFramePr>
          <p:nvPr>
            <p:extLst>
              <p:ext uri="{D42A27DB-BD31-4B8C-83A1-F6EECF244321}">
                <p14:modId xmlns:p14="http://schemas.microsoft.com/office/powerpoint/2010/main" val="3805606192"/>
              </p:ext>
            </p:extLst>
          </p:nvPr>
        </p:nvGraphicFramePr>
        <p:xfrm>
          <a:off x="548639" y="2564844"/>
          <a:ext cx="10851543" cy="4104864"/>
        </p:xfrm>
        <a:graphic>
          <a:graphicData uri="http://schemas.openxmlformats.org/drawingml/2006/table">
            <a:tbl>
              <a:tblPr firstRow="1" bandRow="1">
                <a:tableStyleId>{F5AB1C69-6EDB-4FF4-983F-18BD219EF322}</a:tableStyleId>
              </a:tblPr>
              <a:tblGrid>
                <a:gridCol w="3793062">
                  <a:extLst>
                    <a:ext uri="{9D8B030D-6E8A-4147-A177-3AD203B41FA5}">
                      <a16:colId xmlns:a16="http://schemas.microsoft.com/office/drawing/2014/main" val="3517598423"/>
                    </a:ext>
                  </a:extLst>
                </a:gridCol>
                <a:gridCol w="7058481">
                  <a:extLst>
                    <a:ext uri="{9D8B030D-6E8A-4147-A177-3AD203B41FA5}">
                      <a16:colId xmlns:a16="http://schemas.microsoft.com/office/drawing/2014/main" val="2003871163"/>
                    </a:ext>
                  </a:extLst>
                </a:gridCol>
              </a:tblGrid>
              <a:tr h="684144">
                <a:tc>
                  <a:txBody>
                    <a:bodyPr/>
                    <a:lstStyle/>
                    <a:p>
                      <a:pPr algn="ctr"/>
                      <a:r>
                        <a:rPr lang="en-US" sz="2000" dirty="0">
                          <a:solidFill>
                            <a:schemeClr val="bg1"/>
                          </a:solidFill>
                        </a:rPr>
                        <a:t>Year</a:t>
                      </a:r>
                    </a:p>
                  </a:txBody>
                  <a:tcPr/>
                </a:tc>
                <a:tc>
                  <a:txBody>
                    <a:bodyPr/>
                    <a:lstStyle/>
                    <a:p>
                      <a:pPr algn="ctr"/>
                      <a:r>
                        <a:rPr lang="en-US" sz="2000" dirty="0">
                          <a:solidFill>
                            <a:schemeClr val="bg1"/>
                          </a:solidFill>
                        </a:rPr>
                        <a:t>Number of failures</a:t>
                      </a:r>
                    </a:p>
                  </a:txBody>
                  <a:tcPr/>
                </a:tc>
                <a:extLst>
                  <a:ext uri="{0D108BD9-81ED-4DB2-BD59-A6C34878D82A}">
                    <a16:rowId xmlns:a16="http://schemas.microsoft.com/office/drawing/2014/main" val="661068702"/>
                  </a:ext>
                </a:extLst>
              </a:tr>
              <a:tr h="684144">
                <a:tc>
                  <a:txBody>
                    <a:bodyPr/>
                    <a:lstStyle/>
                    <a:p>
                      <a:pPr algn="ctr"/>
                      <a:r>
                        <a:rPr lang="en-US" sz="2000" dirty="0"/>
                        <a:t>2008</a:t>
                      </a:r>
                    </a:p>
                  </a:txBody>
                  <a:tcPr/>
                </a:tc>
                <a:tc>
                  <a:txBody>
                    <a:bodyPr/>
                    <a:lstStyle/>
                    <a:p>
                      <a:pPr algn="ctr"/>
                      <a:r>
                        <a:rPr lang="en-US" sz="2000" dirty="0"/>
                        <a:t>25</a:t>
                      </a:r>
                    </a:p>
                  </a:txBody>
                  <a:tcPr/>
                </a:tc>
                <a:extLst>
                  <a:ext uri="{0D108BD9-81ED-4DB2-BD59-A6C34878D82A}">
                    <a16:rowId xmlns:a16="http://schemas.microsoft.com/office/drawing/2014/main" val="3110978547"/>
                  </a:ext>
                </a:extLst>
              </a:tr>
              <a:tr h="684144">
                <a:tc>
                  <a:txBody>
                    <a:bodyPr/>
                    <a:lstStyle/>
                    <a:p>
                      <a:pPr algn="ctr"/>
                      <a:r>
                        <a:rPr lang="en-US" sz="2000" dirty="0"/>
                        <a:t>2009</a:t>
                      </a:r>
                    </a:p>
                  </a:txBody>
                  <a:tcPr/>
                </a:tc>
                <a:tc>
                  <a:txBody>
                    <a:bodyPr/>
                    <a:lstStyle/>
                    <a:p>
                      <a:pPr algn="ctr"/>
                      <a:r>
                        <a:rPr lang="en-US" sz="2000" dirty="0"/>
                        <a:t>140</a:t>
                      </a:r>
                    </a:p>
                  </a:txBody>
                  <a:tcPr/>
                </a:tc>
                <a:extLst>
                  <a:ext uri="{0D108BD9-81ED-4DB2-BD59-A6C34878D82A}">
                    <a16:rowId xmlns:a16="http://schemas.microsoft.com/office/drawing/2014/main" val="3245191782"/>
                  </a:ext>
                </a:extLst>
              </a:tr>
              <a:tr h="684144">
                <a:tc>
                  <a:txBody>
                    <a:bodyPr/>
                    <a:lstStyle/>
                    <a:p>
                      <a:pPr algn="ctr"/>
                      <a:r>
                        <a:rPr lang="en-US" sz="2000" dirty="0"/>
                        <a:t>2010</a:t>
                      </a:r>
                    </a:p>
                  </a:txBody>
                  <a:tcPr/>
                </a:tc>
                <a:tc>
                  <a:txBody>
                    <a:bodyPr/>
                    <a:lstStyle/>
                    <a:p>
                      <a:pPr algn="ctr"/>
                      <a:r>
                        <a:rPr lang="en-US" sz="2000" dirty="0"/>
                        <a:t>157</a:t>
                      </a:r>
                    </a:p>
                  </a:txBody>
                  <a:tcPr/>
                </a:tc>
                <a:extLst>
                  <a:ext uri="{0D108BD9-81ED-4DB2-BD59-A6C34878D82A}">
                    <a16:rowId xmlns:a16="http://schemas.microsoft.com/office/drawing/2014/main" val="921506526"/>
                  </a:ext>
                </a:extLst>
              </a:tr>
              <a:tr h="684144">
                <a:tc>
                  <a:txBody>
                    <a:bodyPr/>
                    <a:lstStyle/>
                    <a:p>
                      <a:pPr algn="ctr"/>
                      <a:r>
                        <a:rPr lang="en-US" sz="2000" dirty="0"/>
                        <a:t>2011</a:t>
                      </a:r>
                    </a:p>
                  </a:txBody>
                  <a:tcPr/>
                </a:tc>
                <a:tc>
                  <a:txBody>
                    <a:bodyPr/>
                    <a:lstStyle/>
                    <a:p>
                      <a:pPr algn="ctr"/>
                      <a:r>
                        <a:rPr lang="en-US" sz="2000" dirty="0"/>
                        <a:t>92</a:t>
                      </a:r>
                    </a:p>
                  </a:txBody>
                  <a:tcPr/>
                </a:tc>
                <a:extLst>
                  <a:ext uri="{0D108BD9-81ED-4DB2-BD59-A6C34878D82A}">
                    <a16:rowId xmlns:a16="http://schemas.microsoft.com/office/drawing/2014/main" val="2146009430"/>
                  </a:ext>
                </a:extLst>
              </a:tr>
              <a:tr h="684144">
                <a:tc>
                  <a:txBody>
                    <a:bodyPr/>
                    <a:lstStyle/>
                    <a:p>
                      <a:pPr algn="ctr"/>
                      <a:r>
                        <a:rPr lang="en-US" sz="2000" dirty="0"/>
                        <a:t>2012</a:t>
                      </a:r>
                    </a:p>
                  </a:txBody>
                  <a:tcPr/>
                </a:tc>
                <a:tc>
                  <a:txBody>
                    <a:bodyPr/>
                    <a:lstStyle/>
                    <a:p>
                      <a:pPr algn="ctr"/>
                      <a:r>
                        <a:rPr lang="en-US" sz="2000" dirty="0"/>
                        <a:t>51</a:t>
                      </a:r>
                    </a:p>
                  </a:txBody>
                  <a:tcPr/>
                </a:tc>
                <a:extLst>
                  <a:ext uri="{0D108BD9-81ED-4DB2-BD59-A6C34878D82A}">
                    <a16:rowId xmlns:a16="http://schemas.microsoft.com/office/drawing/2014/main" val="3234488584"/>
                  </a:ext>
                </a:extLst>
              </a:tr>
            </a:tbl>
          </a:graphicData>
        </a:graphic>
      </p:graphicFrame>
    </p:spTree>
    <p:extLst>
      <p:ext uri="{BB962C8B-B14F-4D97-AF65-F5344CB8AC3E}">
        <p14:creationId xmlns:p14="http://schemas.microsoft.com/office/powerpoint/2010/main" val="1435561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1E5DE-178D-4F4E-9DD0-B3690B0AA524}"/>
              </a:ext>
            </a:extLst>
          </p:cNvPr>
          <p:cNvSpPr>
            <a:spLocks noGrp="1"/>
          </p:cNvSpPr>
          <p:nvPr>
            <p:ph type="title"/>
          </p:nvPr>
        </p:nvSpPr>
        <p:spPr/>
        <p:txBody>
          <a:bodyPr/>
          <a:lstStyle/>
          <a:p>
            <a:r>
              <a:rPr lang="en-US" dirty="0"/>
              <a:t>Now we’re in the clear…right? or are we?</a:t>
            </a:r>
            <a:br>
              <a:rPr lang="en-US" dirty="0"/>
            </a:br>
            <a:r>
              <a:rPr lang="en-US" dirty="0"/>
              <a:t>Is it the cycle or market discipline</a:t>
            </a:r>
          </a:p>
        </p:txBody>
      </p:sp>
      <p:pic>
        <p:nvPicPr>
          <p:cNvPr id="4" name="Content Placeholder 3">
            <a:extLst>
              <a:ext uri="{FF2B5EF4-FFF2-40B4-BE49-F238E27FC236}">
                <a16:creationId xmlns:a16="http://schemas.microsoft.com/office/drawing/2014/main" id="{B73E4892-8B85-4F1F-960C-561DBEBE8E2B}"/>
              </a:ext>
            </a:extLst>
          </p:cNvPr>
          <p:cNvPicPr>
            <a:picLocks noGrp="1" noChangeAspect="1"/>
          </p:cNvPicPr>
          <p:nvPr>
            <p:ph idx="1"/>
          </p:nvPr>
        </p:nvPicPr>
        <p:blipFill>
          <a:blip r:embed="rId2"/>
          <a:stretch>
            <a:fillRect/>
          </a:stretch>
        </p:blipFill>
        <p:spPr>
          <a:xfrm>
            <a:off x="1045340" y="1825625"/>
            <a:ext cx="10101320" cy="4351338"/>
          </a:xfrm>
          <a:prstGeom prst="rect">
            <a:avLst/>
          </a:prstGeom>
        </p:spPr>
      </p:pic>
      <p:sp>
        <p:nvSpPr>
          <p:cNvPr id="3" name="Footer Placeholder 2">
            <a:extLst>
              <a:ext uri="{FF2B5EF4-FFF2-40B4-BE49-F238E27FC236}">
                <a16:creationId xmlns:a16="http://schemas.microsoft.com/office/drawing/2014/main" id="{BB12E4C0-3E20-4B76-8362-230530DF604D}"/>
              </a:ext>
            </a:extLst>
          </p:cNvPr>
          <p:cNvSpPr>
            <a:spLocks noGrp="1"/>
          </p:cNvSpPr>
          <p:nvPr>
            <p:ph type="ftr" sz="quarter" idx="11"/>
          </p:nvPr>
        </p:nvSpPr>
        <p:spPr/>
        <p:txBody>
          <a:bodyPr/>
          <a:lstStyle/>
          <a:p>
            <a:r>
              <a:rPr lang="en-US" dirty="0">
                <a:solidFill>
                  <a:schemeClr val="tx1"/>
                </a:solidFill>
              </a:rPr>
              <a:t>Source: FDIC</a:t>
            </a:r>
          </a:p>
        </p:txBody>
      </p:sp>
    </p:spTree>
    <p:extLst>
      <p:ext uri="{BB962C8B-B14F-4D97-AF65-F5344CB8AC3E}">
        <p14:creationId xmlns:p14="http://schemas.microsoft.com/office/powerpoint/2010/main" val="1153766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84E546AC-E544-466D-B870-82C8B5B22928}"/>
              </a:ext>
            </a:extLst>
          </p:cNvPr>
          <p:cNvSpPr>
            <a:spLocks noGrp="1" noChangeArrowheads="1"/>
          </p:cNvSpPr>
          <p:nvPr>
            <p:ph type="title"/>
          </p:nvPr>
        </p:nvSpPr>
        <p:spPr>
          <a:xfrm>
            <a:off x="2743200" y="3026568"/>
            <a:ext cx="4495800" cy="804863"/>
          </a:xfrm>
        </p:spPr>
        <p:txBody>
          <a:bodyPr/>
          <a:lstStyle/>
          <a:p>
            <a:pPr algn="ctr"/>
            <a:r>
              <a:rPr lang="en-US" altLang="en-US" sz="4000" dirty="0"/>
              <a:t>Polling Question 2</a:t>
            </a:r>
          </a:p>
        </p:txBody>
      </p:sp>
      <p:pic>
        <p:nvPicPr>
          <p:cNvPr id="26627" name="Picture 1">
            <a:extLst>
              <a:ext uri="{FF2B5EF4-FFF2-40B4-BE49-F238E27FC236}">
                <a16:creationId xmlns:a16="http://schemas.microsoft.com/office/drawing/2014/main" id="{4C04D5F2-CD9A-4ABA-AD15-3BE610219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1931986"/>
            <a:ext cx="20478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125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5CE34EB-E778-4EF9-B478-4DB44542ED31}"/>
              </a:ext>
            </a:extLst>
          </p:cNvPr>
          <p:cNvSpPr txBox="1">
            <a:spLocks/>
          </p:cNvSpPr>
          <p:nvPr/>
        </p:nvSpPr>
        <p:spPr>
          <a:xfrm>
            <a:off x="2023027" y="2866342"/>
            <a:ext cx="7963936" cy="950284"/>
          </a:xfrm>
          <a:prstGeom prst="rect">
            <a:avLst/>
          </a:prstGeom>
          <a:effectLst/>
        </p:spPr>
        <p:txBody>
          <a:bodyPr vert="horz" lIns="91440" tIns="45720" rIns="91440" bIns="45720" rtlCol="0" anchor="ctr">
            <a:normAutofit fontScale="9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w="3175" cmpd="sng">
                  <a:noFill/>
                </a:ln>
                <a:solidFill>
                  <a:schemeClr val="tx1">
                    <a:lumMod val="65000"/>
                    <a:lumOff val="35000"/>
                  </a:schemeClr>
                </a:solidFill>
                <a:effectLst/>
                <a:uLnTx/>
                <a:uFillTx/>
                <a:latin typeface="Calibri" panose="020F0502020204030204" pitchFamily="34" charset="0"/>
                <a:ea typeface="+mj-ea"/>
                <a:cs typeface="Calibri" panose="020F0502020204030204" pitchFamily="34" charset="0"/>
              </a:rPr>
              <a:t>Disciplined Lending: The Cycle</a:t>
            </a:r>
          </a:p>
        </p:txBody>
      </p:sp>
      <p:cxnSp>
        <p:nvCxnSpPr>
          <p:cNvPr id="7" name="Straight Connector 6">
            <a:extLst>
              <a:ext uri="{FF2B5EF4-FFF2-40B4-BE49-F238E27FC236}">
                <a16:creationId xmlns:a16="http://schemas.microsoft.com/office/drawing/2014/main" id="{57132CDD-A23A-4985-B2B3-49AD079C9BA9}"/>
              </a:ext>
            </a:extLst>
          </p:cNvPr>
          <p:cNvCxnSpPr>
            <a:cxnSpLocks/>
          </p:cNvCxnSpPr>
          <p:nvPr/>
        </p:nvCxnSpPr>
        <p:spPr>
          <a:xfrm flipV="1">
            <a:off x="2196548" y="3975652"/>
            <a:ext cx="6997148" cy="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DA06318-CF2C-4C6C-A413-A2AF4CE4706A}"/>
              </a:ext>
            </a:extLst>
          </p:cNvPr>
          <p:cNvPicPr>
            <a:picLocks noChangeAspect="1"/>
          </p:cNvPicPr>
          <p:nvPr/>
        </p:nvPicPr>
        <p:blipFill>
          <a:blip r:embed="rId2"/>
          <a:stretch>
            <a:fillRect/>
          </a:stretch>
        </p:blipFill>
        <p:spPr>
          <a:xfrm>
            <a:off x="2101194" y="4263201"/>
            <a:ext cx="4669941" cy="518205"/>
          </a:xfrm>
          <a:prstGeom prst="rect">
            <a:avLst/>
          </a:prstGeom>
        </p:spPr>
      </p:pic>
    </p:spTree>
    <p:extLst>
      <p:ext uri="{BB962C8B-B14F-4D97-AF65-F5344CB8AC3E}">
        <p14:creationId xmlns:p14="http://schemas.microsoft.com/office/powerpoint/2010/main" val="1743853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46A1FABF-42DD-47D2-AF59-F98A7F5DCF50}"/>
              </a:ext>
            </a:extLst>
          </p:cNvPr>
          <p:cNvSpPr>
            <a:spLocks noGrp="1"/>
          </p:cNvSpPr>
          <p:nvPr>
            <p:ph type="title"/>
          </p:nvPr>
        </p:nvSpPr>
        <p:spPr>
          <a:xfrm>
            <a:off x="548640" y="365760"/>
            <a:ext cx="10972800" cy="914400"/>
          </a:xfrm>
          <a:ln>
            <a:solidFill>
              <a:schemeClr val="bg1"/>
            </a:solidFill>
            <a:miter lim="800000"/>
            <a:headEnd/>
            <a:tailEnd/>
          </a:ln>
        </p:spPr>
        <p:txBody>
          <a:bodyPr>
            <a:normAutofit/>
          </a:bodyPr>
          <a:lstStyle/>
          <a:p>
            <a:pPr eaLnBrk="1" hangingPunct="1"/>
            <a:r>
              <a:rPr lang="en-US" altLang="en-US" dirty="0"/>
              <a:t>Prior Experience</a:t>
            </a:r>
          </a:p>
        </p:txBody>
      </p:sp>
      <p:sp>
        <p:nvSpPr>
          <p:cNvPr id="3" name="Content Placeholder 2">
            <a:extLst>
              <a:ext uri="{FF2B5EF4-FFF2-40B4-BE49-F238E27FC236}">
                <a16:creationId xmlns:a16="http://schemas.microsoft.com/office/drawing/2014/main" id="{ABCF2FB9-F86A-4165-BA3A-093B0E50003B}"/>
              </a:ext>
            </a:extLst>
          </p:cNvPr>
          <p:cNvSpPr>
            <a:spLocks noGrp="1"/>
          </p:cNvSpPr>
          <p:nvPr>
            <p:ph idx="1"/>
          </p:nvPr>
        </p:nvSpPr>
        <p:spPr>
          <a:xfrm>
            <a:off x="548640" y="1457739"/>
            <a:ext cx="10791908" cy="4767263"/>
          </a:xfrm>
          <a:ln>
            <a:solidFill>
              <a:schemeClr val="bg1"/>
            </a:solidFill>
          </a:ln>
        </p:spPr>
        <p:txBody>
          <a:bodyPr rtlCol="0">
            <a:normAutofit fontScale="92500" lnSpcReduction="10000"/>
          </a:bodyPr>
          <a:lstStyle/>
          <a:p>
            <a:pPr marL="0" indent="0">
              <a:buNone/>
              <a:defRPr/>
            </a:pPr>
            <a:r>
              <a:rPr lang="en-US" sz="2200" dirty="0">
                <a:solidFill>
                  <a:srgbClr val="FF0000"/>
                </a:solidFill>
              </a:rPr>
              <a:t>While changing jobs 1 time, these were my employers:</a:t>
            </a:r>
          </a:p>
          <a:p>
            <a:pPr>
              <a:defRPr/>
            </a:pPr>
            <a:r>
              <a:rPr lang="en-US" sz="2200" dirty="0"/>
              <a:t>First National Bank – Dallas</a:t>
            </a:r>
          </a:p>
          <a:p>
            <a:pPr>
              <a:defRPr/>
            </a:pPr>
            <a:r>
              <a:rPr lang="en-US" sz="2200" dirty="0"/>
              <a:t>InterFirst Bank Dallas</a:t>
            </a:r>
          </a:p>
          <a:p>
            <a:pPr>
              <a:defRPr/>
            </a:pPr>
            <a:r>
              <a:rPr lang="en-US" sz="2200" dirty="0"/>
              <a:t>FirstRepublic Bank Dallas</a:t>
            </a:r>
          </a:p>
          <a:p>
            <a:pPr>
              <a:defRPr/>
            </a:pPr>
            <a:r>
              <a:rPr lang="en-US" sz="2200" dirty="0"/>
              <a:t>The Federal Deposit Insurance Corporation</a:t>
            </a:r>
          </a:p>
          <a:p>
            <a:pPr>
              <a:defRPr/>
            </a:pPr>
            <a:r>
              <a:rPr lang="en-US" sz="2200" dirty="0"/>
              <a:t>NCNB Texas National Bank</a:t>
            </a:r>
          </a:p>
          <a:p>
            <a:pPr>
              <a:defRPr/>
            </a:pPr>
            <a:r>
              <a:rPr lang="en-US" sz="2200" dirty="0"/>
              <a:t>MBank Dallas</a:t>
            </a:r>
          </a:p>
          <a:p>
            <a:pPr>
              <a:defRPr/>
            </a:pPr>
            <a:r>
              <a:rPr lang="en-US" sz="2200" dirty="0"/>
              <a:t>The Federal Deposit Insurance Corporation</a:t>
            </a:r>
          </a:p>
          <a:p>
            <a:pPr>
              <a:defRPr/>
            </a:pPr>
            <a:r>
              <a:rPr lang="en-US" sz="2200" dirty="0"/>
              <a:t>Bank One Corporation</a:t>
            </a:r>
          </a:p>
          <a:p>
            <a:pPr marL="0" indent="0">
              <a:buNone/>
              <a:defRPr/>
            </a:pPr>
            <a:r>
              <a:rPr lang="en-US" sz="2200" dirty="0">
                <a:solidFill>
                  <a:srgbClr val="FF0000"/>
                </a:solidFill>
              </a:rPr>
              <a:t>In each instance the damage was already done!</a:t>
            </a:r>
          </a:p>
          <a:p>
            <a:pPr marL="0" indent="0">
              <a:buNone/>
              <a:defRPr/>
            </a:pPr>
            <a:endParaRPr lang="en-US" sz="2200" dirty="0"/>
          </a:p>
          <a:p>
            <a:pPr marL="0" indent="0">
              <a:buNone/>
              <a:defRPr/>
            </a:pPr>
            <a:r>
              <a:rPr lang="en-US" sz="2200" dirty="0"/>
              <a:t>Other experience: SMU and Ohio State, adjunct professor</a:t>
            </a:r>
          </a:p>
          <a:p>
            <a:pPr marL="0" indent="0">
              <a:buNone/>
              <a:defRPr/>
            </a:pPr>
            <a:endParaRPr lang="en-US" sz="2200" dirty="0"/>
          </a:p>
          <a:p>
            <a:pPr>
              <a:defRPr/>
            </a:pP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fade">
                                      <p:cBhvr>
                                        <p:cTn id="17" dur="2000"/>
                                        <p:tgtEl>
                                          <p:spTgt spid="3">
                                            <p:txEl>
                                              <p:pRg st="9" end="9"/>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fade">
                                      <p:cBhvr>
                                        <p:cTn id="22"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2">
            <a:extLst>
              <a:ext uri="{FF2B5EF4-FFF2-40B4-BE49-F238E27FC236}">
                <a16:creationId xmlns:a16="http://schemas.microsoft.com/office/drawing/2014/main" id="{09A8CABB-D165-4CED-A930-1017FCCDFF3A}"/>
              </a:ext>
            </a:extLst>
          </p:cNvPr>
          <p:cNvSpPr>
            <a:spLocks noChangeShapeType="1"/>
          </p:cNvSpPr>
          <p:nvPr/>
        </p:nvSpPr>
        <p:spPr bwMode="auto">
          <a:xfrm>
            <a:off x="2124075" y="2568575"/>
            <a:ext cx="0" cy="314325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67" name="Line 3">
            <a:extLst>
              <a:ext uri="{FF2B5EF4-FFF2-40B4-BE49-F238E27FC236}">
                <a16:creationId xmlns:a16="http://schemas.microsoft.com/office/drawing/2014/main" id="{F099941A-72A3-40AC-BC75-236C589FA14C}"/>
              </a:ext>
            </a:extLst>
          </p:cNvPr>
          <p:cNvSpPr>
            <a:spLocks noChangeShapeType="1"/>
          </p:cNvSpPr>
          <p:nvPr/>
        </p:nvSpPr>
        <p:spPr bwMode="auto">
          <a:xfrm>
            <a:off x="2124075" y="5711825"/>
            <a:ext cx="7518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68" name="Rectangle 5">
            <a:extLst>
              <a:ext uri="{FF2B5EF4-FFF2-40B4-BE49-F238E27FC236}">
                <a16:creationId xmlns:a16="http://schemas.microsoft.com/office/drawing/2014/main" id="{16E02F40-D02F-4633-A364-EAE32AE67400}"/>
              </a:ext>
            </a:extLst>
          </p:cNvPr>
          <p:cNvSpPr>
            <a:spLocks noChangeArrowheads="1"/>
          </p:cNvSpPr>
          <p:nvPr/>
        </p:nvSpPr>
        <p:spPr bwMode="auto">
          <a:xfrm>
            <a:off x="9245600" y="5859463"/>
            <a:ext cx="703719"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cs typeface="Calibri" panose="020F0502020204030204" pitchFamily="34" charset="0"/>
              </a:rPr>
              <a:t>Time</a:t>
            </a:r>
          </a:p>
        </p:txBody>
      </p:sp>
      <p:sp>
        <p:nvSpPr>
          <p:cNvPr id="62469" name="Rectangle 6">
            <a:extLst>
              <a:ext uri="{FF2B5EF4-FFF2-40B4-BE49-F238E27FC236}">
                <a16:creationId xmlns:a16="http://schemas.microsoft.com/office/drawing/2014/main" id="{2CD040E5-376D-475A-9437-98D3250D2915}"/>
              </a:ext>
            </a:extLst>
          </p:cNvPr>
          <p:cNvSpPr>
            <a:spLocks noChangeArrowheads="1"/>
          </p:cNvSpPr>
          <p:nvPr/>
        </p:nvSpPr>
        <p:spPr bwMode="auto">
          <a:xfrm>
            <a:off x="2401292" y="3048001"/>
            <a:ext cx="108106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latin typeface="+mn-lt"/>
              </a:rPr>
              <a:t>Upswing</a:t>
            </a:r>
          </a:p>
        </p:txBody>
      </p:sp>
      <p:sp>
        <p:nvSpPr>
          <p:cNvPr id="62470" name="Rectangle 7">
            <a:extLst>
              <a:ext uri="{FF2B5EF4-FFF2-40B4-BE49-F238E27FC236}">
                <a16:creationId xmlns:a16="http://schemas.microsoft.com/office/drawing/2014/main" id="{71C24C6A-5708-4A3E-B4A6-F69CE3EDADBD}"/>
              </a:ext>
            </a:extLst>
          </p:cNvPr>
          <p:cNvSpPr>
            <a:spLocks noChangeArrowheads="1"/>
          </p:cNvSpPr>
          <p:nvPr/>
        </p:nvSpPr>
        <p:spPr bwMode="auto">
          <a:xfrm>
            <a:off x="4572001" y="3048001"/>
            <a:ext cx="97161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latin typeface="+mn-lt"/>
              </a:rPr>
              <a:t>Growth</a:t>
            </a:r>
          </a:p>
        </p:txBody>
      </p:sp>
      <p:sp>
        <p:nvSpPr>
          <p:cNvPr id="62471" name="Rectangle 8">
            <a:extLst>
              <a:ext uri="{FF2B5EF4-FFF2-40B4-BE49-F238E27FC236}">
                <a16:creationId xmlns:a16="http://schemas.microsoft.com/office/drawing/2014/main" id="{C1FBCCD9-CD5E-400D-8AAF-23BA99416706}"/>
              </a:ext>
            </a:extLst>
          </p:cNvPr>
          <p:cNvSpPr>
            <a:spLocks noChangeArrowheads="1"/>
          </p:cNvSpPr>
          <p:nvPr/>
        </p:nvSpPr>
        <p:spPr bwMode="auto">
          <a:xfrm>
            <a:off x="6502400" y="3048001"/>
            <a:ext cx="982641"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cs typeface="Calibri" panose="020F0502020204030204" pitchFamily="34" charset="0"/>
              </a:rPr>
              <a:t>Mature</a:t>
            </a:r>
          </a:p>
        </p:txBody>
      </p:sp>
      <p:sp>
        <p:nvSpPr>
          <p:cNvPr id="62472" name="Rectangle 9">
            <a:extLst>
              <a:ext uri="{FF2B5EF4-FFF2-40B4-BE49-F238E27FC236}">
                <a16:creationId xmlns:a16="http://schemas.microsoft.com/office/drawing/2014/main" id="{F2B7F8A6-D00C-4CCD-A8E9-5118942ADB68}"/>
              </a:ext>
            </a:extLst>
          </p:cNvPr>
          <p:cNvSpPr>
            <a:spLocks noChangeArrowheads="1"/>
          </p:cNvSpPr>
          <p:nvPr/>
        </p:nvSpPr>
        <p:spPr bwMode="auto">
          <a:xfrm>
            <a:off x="8399462" y="3045618"/>
            <a:ext cx="1284006"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latin typeface="+mn-lt"/>
              </a:rPr>
              <a:t>Downturn</a:t>
            </a:r>
          </a:p>
        </p:txBody>
      </p:sp>
      <p:sp>
        <p:nvSpPr>
          <p:cNvPr id="62473" name="Line 10">
            <a:extLst>
              <a:ext uri="{FF2B5EF4-FFF2-40B4-BE49-F238E27FC236}">
                <a16:creationId xmlns:a16="http://schemas.microsoft.com/office/drawing/2014/main" id="{57F94FF6-87AF-4F00-8E2D-308E4753CACF}"/>
              </a:ext>
            </a:extLst>
          </p:cNvPr>
          <p:cNvSpPr>
            <a:spLocks noChangeShapeType="1"/>
          </p:cNvSpPr>
          <p:nvPr/>
        </p:nvSpPr>
        <p:spPr bwMode="auto">
          <a:xfrm>
            <a:off x="4079875" y="3463925"/>
            <a:ext cx="0" cy="2209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74" name="Line 11">
            <a:extLst>
              <a:ext uri="{FF2B5EF4-FFF2-40B4-BE49-F238E27FC236}">
                <a16:creationId xmlns:a16="http://schemas.microsoft.com/office/drawing/2014/main" id="{C7E7EBC3-CC0B-416E-A9A2-6C3B0A5A817E}"/>
              </a:ext>
            </a:extLst>
          </p:cNvPr>
          <p:cNvSpPr>
            <a:spLocks noChangeShapeType="1"/>
          </p:cNvSpPr>
          <p:nvPr/>
        </p:nvSpPr>
        <p:spPr bwMode="auto">
          <a:xfrm>
            <a:off x="6137275" y="3463925"/>
            <a:ext cx="0" cy="2209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75" name="Line 12">
            <a:extLst>
              <a:ext uri="{FF2B5EF4-FFF2-40B4-BE49-F238E27FC236}">
                <a16:creationId xmlns:a16="http://schemas.microsoft.com/office/drawing/2014/main" id="{AE36E612-791E-4D3D-BB5E-751C1B5DB592}"/>
              </a:ext>
            </a:extLst>
          </p:cNvPr>
          <p:cNvSpPr>
            <a:spLocks noChangeShapeType="1"/>
          </p:cNvSpPr>
          <p:nvPr/>
        </p:nvSpPr>
        <p:spPr bwMode="auto">
          <a:xfrm>
            <a:off x="7966075" y="3463925"/>
            <a:ext cx="0" cy="2209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76" name="Rectangle 14">
            <a:extLst>
              <a:ext uri="{FF2B5EF4-FFF2-40B4-BE49-F238E27FC236}">
                <a16:creationId xmlns:a16="http://schemas.microsoft.com/office/drawing/2014/main" id="{8584CEDE-E9E6-4E09-B0E3-1E4FD1F0DFC4}"/>
              </a:ext>
            </a:extLst>
          </p:cNvPr>
          <p:cNvSpPr>
            <a:spLocks noGrp="1" noChangeArrowheads="1"/>
          </p:cNvSpPr>
          <p:nvPr>
            <p:ph type="title"/>
          </p:nvPr>
        </p:nvSpPr>
        <p:spPr>
          <a:xfrm>
            <a:off x="548640" y="365125"/>
            <a:ext cx="10515600" cy="914400"/>
          </a:xfrm>
        </p:spPr>
        <p:txBody>
          <a:bodyPr/>
          <a:lstStyle/>
          <a:p>
            <a:pPr eaLnBrk="1" hangingPunct="1"/>
            <a:r>
              <a:rPr lang="en-US" altLang="en-US" dirty="0"/>
              <a:t>The Business Cycle</a:t>
            </a:r>
          </a:p>
        </p:txBody>
      </p:sp>
      <p:sp>
        <p:nvSpPr>
          <p:cNvPr id="272399" name="Freeform 15">
            <a:extLst>
              <a:ext uri="{FF2B5EF4-FFF2-40B4-BE49-F238E27FC236}">
                <a16:creationId xmlns:a16="http://schemas.microsoft.com/office/drawing/2014/main" id="{C43B4C67-AB23-45A4-AA15-B2B8CC723BB7}"/>
              </a:ext>
            </a:extLst>
          </p:cNvPr>
          <p:cNvSpPr>
            <a:spLocks/>
          </p:cNvSpPr>
          <p:nvPr/>
        </p:nvSpPr>
        <p:spPr bwMode="auto">
          <a:xfrm>
            <a:off x="2133600" y="4953000"/>
            <a:ext cx="1981200" cy="762000"/>
          </a:xfrm>
          <a:custGeom>
            <a:avLst/>
            <a:gdLst>
              <a:gd name="T0" fmla="*/ 0 w 1248"/>
              <a:gd name="T1" fmla="*/ 2147483646 h 480"/>
              <a:gd name="T2" fmla="*/ 2147483646 w 1248"/>
              <a:gd name="T3" fmla="*/ 2147483646 h 480"/>
              <a:gd name="T4" fmla="*/ 2147483646 w 1248"/>
              <a:gd name="T5" fmla="*/ 0 h 480"/>
              <a:gd name="T6" fmla="*/ 0 60000 65536"/>
              <a:gd name="T7" fmla="*/ 0 60000 65536"/>
              <a:gd name="T8" fmla="*/ 0 60000 65536"/>
              <a:gd name="T9" fmla="*/ 0 w 1248"/>
              <a:gd name="T10" fmla="*/ 0 h 480"/>
              <a:gd name="T11" fmla="*/ 1248 w 1248"/>
              <a:gd name="T12" fmla="*/ 480 h 480"/>
            </a:gdLst>
            <a:ahLst/>
            <a:cxnLst>
              <a:cxn ang="T6">
                <a:pos x="T0" y="T1"/>
              </a:cxn>
              <a:cxn ang="T7">
                <a:pos x="T2" y="T3"/>
              </a:cxn>
              <a:cxn ang="T8">
                <a:pos x="T4" y="T5"/>
              </a:cxn>
            </a:cxnLst>
            <a:rect l="T9" t="T10" r="T11" b="T12"/>
            <a:pathLst>
              <a:path w="1248" h="480">
                <a:moveTo>
                  <a:pt x="0" y="480"/>
                </a:moveTo>
                <a:cubicBezTo>
                  <a:pt x="376" y="448"/>
                  <a:pt x="752" y="416"/>
                  <a:pt x="960" y="336"/>
                </a:cubicBezTo>
                <a:cubicBezTo>
                  <a:pt x="1168" y="256"/>
                  <a:pt x="1200" y="56"/>
                  <a:pt x="1248" y="0"/>
                </a:cubicBezTo>
              </a:path>
            </a:pathLst>
          </a:custGeom>
          <a:noFill/>
          <a:ln w="38100" cap="flat" cmpd="sng">
            <a:solidFill>
              <a:srgbClr val="FF00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72400" name="Freeform 16">
            <a:extLst>
              <a:ext uri="{FF2B5EF4-FFF2-40B4-BE49-F238E27FC236}">
                <a16:creationId xmlns:a16="http://schemas.microsoft.com/office/drawing/2014/main" id="{62664935-85DD-42E6-BE54-B9F7DC8B521D}"/>
              </a:ext>
            </a:extLst>
          </p:cNvPr>
          <p:cNvSpPr>
            <a:spLocks/>
          </p:cNvSpPr>
          <p:nvPr/>
        </p:nvSpPr>
        <p:spPr bwMode="auto">
          <a:xfrm>
            <a:off x="4191000" y="3810000"/>
            <a:ext cx="1905000" cy="1143000"/>
          </a:xfrm>
          <a:custGeom>
            <a:avLst/>
            <a:gdLst>
              <a:gd name="T0" fmla="*/ 0 w 1200"/>
              <a:gd name="T1" fmla="*/ 2147483646 h 720"/>
              <a:gd name="T2" fmla="*/ 2147483646 w 1200"/>
              <a:gd name="T3" fmla="*/ 2147483646 h 720"/>
              <a:gd name="T4" fmla="*/ 2147483646 w 1200"/>
              <a:gd name="T5" fmla="*/ 0 h 720"/>
              <a:gd name="T6" fmla="*/ 0 60000 65536"/>
              <a:gd name="T7" fmla="*/ 0 60000 65536"/>
              <a:gd name="T8" fmla="*/ 0 60000 65536"/>
              <a:gd name="T9" fmla="*/ 0 w 1200"/>
              <a:gd name="T10" fmla="*/ 0 h 720"/>
              <a:gd name="T11" fmla="*/ 1200 w 1200"/>
              <a:gd name="T12" fmla="*/ 720 h 720"/>
            </a:gdLst>
            <a:ahLst/>
            <a:cxnLst>
              <a:cxn ang="T6">
                <a:pos x="T0" y="T1"/>
              </a:cxn>
              <a:cxn ang="T7">
                <a:pos x="T2" y="T3"/>
              </a:cxn>
              <a:cxn ang="T8">
                <a:pos x="T4" y="T5"/>
              </a:cxn>
            </a:cxnLst>
            <a:rect l="T9" t="T10" r="T11" b="T12"/>
            <a:pathLst>
              <a:path w="1200" h="720">
                <a:moveTo>
                  <a:pt x="0" y="720"/>
                </a:moveTo>
                <a:cubicBezTo>
                  <a:pt x="140" y="540"/>
                  <a:pt x="280" y="360"/>
                  <a:pt x="480" y="240"/>
                </a:cubicBezTo>
                <a:cubicBezTo>
                  <a:pt x="680" y="120"/>
                  <a:pt x="1072" y="40"/>
                  <a:pt x="1200" y="0"/>
                </a:cubicBezTo>
              </a:path>
            </a:pathLst>
          </a:custGeom>
          <a:noFill/>
          <a:ln w="38100" cap="flat" cmpd="sng">
            <a:solidFill>
              <a:srgbClr val="FF00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72401" name="Freeform 17">
            <a:extLst>
              <a:ext uri="{FF2B5EF4-FFF2-40B4-BE49-F238E27FC236}">
                <a16:creationId xmlns:a16="http://schemas.microsoft.com/office/drawing/2014/main" id="{760C3597-D090-4E01-8F72-D30B9F203D10}"/>
              </a:ext>
            </a:extLst>
          </p:cNvPr>
          <p:cNvSpPr>
            <a:spLocks/>
          </p:cNvSpPr>
          <p:nvPr/>
        </p:nvSpPr>
        <p:spPr bwMode="auto">
          <a:xfrm>
            <a:off x="8001000" y="3886200"/>
            <a:ext cx="1676400" cy="1143000"/>
          </a:xfrm>
          <a:custGeom>
            <a:avLst/>
            <a:gdLst>
              <a:gd name="T0" fmla="*/ 0 w 1104"/>
              <a:gd name="T1" fmla="*/ 0 h 720"/>
              <a:gd name="T2" fmla="*/ 2147483646 w 1104"/>
              <a:gd name="T3" fmla="*/ 2147483646 h 720"/>
              <a:gd name="T4" fmla="*/ 2147483646 w 1104"/>
              <a:gd name="T5" fmla="*/ 2147483646 h 720"/>
              <a:gd name="T6" fmla="*/ 2147483646 w 1104"/>
              <a:gd name="T7" fmla="*/ 2147483646 h 720"/>
              <a:gd name="T8" fmla="*/ 2147483646 w 1104"/>
              <a:gd name="T9" fmla="*/ 2147483646 h 720"/>
              <a:gd name="T10" fmla="*/ 0 60000 65536"/>
              <a:gd name="T11" fmla="*/ 0 60000 65536"/>
              <a:gd name="T12" fmla="*/ 0 60000 65536"/>
              <a:gd name="T13" fmla="*/ 0 60000 65536"/>
              <a:gd name="T14" fmla="*/ 0 60000 65536"/>
              <a:gd name="T15" fmla="*/ 0 w 1104"/>
              <a:gd name="T16" fmla="*/ 0 h 720"/>
              <a:gd name="T17" fmla="*/ 1104 w 1104"/>
              <a:gd name="T18" fmla="*/ 720 h 720"/>
            </a:gdLst>
            <a:ahLst/>
            <a:cxnLst>
              <a:cxn ang="T10">
                <a:pos x="T0" y="T1"/>
              </a:cxn>
              <a:cxn ang="T11">
                <a:pos x="T2" y="T3"/>
              </a:cxn>
              <a:cxn ang="T12">
                <a:pos x="T4" y="T5"/>
              </a:cxn>
              <a:cxn ang="T13">
                <a:pos x="T6" y="T7"/>
              </a:cxn>
              <a:cxn ang="T14">
                <a:pos x="T8" y="T9"/>
              </a:cxn>
            </a:cxnLst>
            <a:rect l="T15" t="T16" r="T17" b="T18"/>
            <a:pathLst>
              <a:path w="1104" h="720">
                <a:moveTo>
                  <a:pt x="0" y="0"/>
                </a:moveTo>
                <a:cubicBezTo>
                  <a:pt x="92" y="172"/>
                  <a:pt x="184" y="344"/>
                  <a:pt x="240" y="432"/>
                </a:cubicBezTo>
                <a:cubicBezTo>
                  <a:pt x="296" y="520"/>
                  <a:pt x="264" y="488"/>
                  <a:pt x="336" y="528"/>
                </a:cubicBezTo>
                <a:cubicBezTo>
                  <a:pt x="408" y="568"/>
                  <a:pt x="544" y="640"/>
                  <a:pt x="672" y="672"/>
                </a:cubicBezTo>
                <a:cubicBezTo>
                  <a:pt x="800" y="704"/>
                  <a:pt x="952" y="712"/>
                  <a:pt x="1104" y="720"/>
                </a:cubicBezTo>
              </a:path>
            </a:pathLst>
          </a:custGeom>
          <a:noFill/>
          <a:ln w="38100" cap="flat" cmpd="sng">
            <a:solidFill>
              <a:srgbClr val="FF00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cxnSp>
        <p:nvCxnSpPr>
          <p:cNvPr id="272404" name="AutoShape 20">
            <a:extLst>
              <a:ext uri="{FF2B5EF4-FFF2-40B4-BE49-F238E27FC236}">
                <a16:creationId xmlns:a16="http://schemas.microsoft.com/office/drawing/2014/main" id="{C373E164-B539-4687-9B2E-5779F56E58B5}"/>
              </a:ext>
            </a:extLst>
          </p:cNvPr>
          <p:cNvCxnSpPr>
            <a:cxnSpLocks noChangeShapeType="1"/>
          </p:cNvCxnSpPr>
          <p:nvPr/>
        </p:nvCxnSpPr>
        <p:spPr bwMode="auto">
          <a:xfrm>
            <a:off x="6172200" y="3851276"/>
            <a:ext cx="1676400" cy="3492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672937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2399"/>
                                        </p:tgtEl>
                                        <p:attrNameLst>
                                          <p:attrName>style.visibility</p:attrName>
                                        </p:attrNameLst>
                                      </p:cBhvr>
                                      <p:to>
                                        <p:strVal val="visible"/>
                                      </p:to>
                                    </p:set>
                                    <p:animEffect transition="in" filter="wipe(left)">
                                      <p:cBhvr>
                                        <p:cTn id="7" dur="500"/>
                                        <p:tgtEl>
                                          <p:spTgt spid="272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72400"/>
                                        </p:tgtEl>
                                        <p:attrNameLst>
                                          <p:attrName>style.visibility</p:attrName>
                                        </p:attrNameLst>
                                      </p:cBhvr>
                                      <p:to>
                                        <p:strVal val="visible"/>
                                      </p:to>
                                    </p:set>
                                    <p:animEffect transition="in" filter="wipe(left)">
                                      <p:cBhvr>
                                        <p:cTn id="12" dur="500"/>
                                        <p:tgtEl>
                                          <p:spTgt spid="2724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27240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72401"/>
                                        </p:tgtEl>
                                        <p:attrNameLst>
                                          <p:attrName>style.visibility</p:attrName>
                                        </p:attrNameLst>
                                      </p:cBhvr>
                                      <p:to>
                                        <p:strVal val="visible"/>
                                      </p:to>
                                    </p:set>
                                    <p:animEffect transition="in" filter="wipe(left)">
                                      <p:cBhvr>
                                        <p:cTn id="21" dur="500"/>
                                        <p:tgtEl>
                                          <p:spTgt spid="27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2">
            <a:extLst>
              <a:ext uri="{FF2B5EF4-FFF2-40B4-BE49-F238E27FC236}">
                <a16:creationId xmlns:a16="http://schemas.microsoft.com/office/drawing/2014/main" id="{09A8CABB-D165-4CED-A930-1017FCCDFF3A}"/>
              </a:ext>
            </a:extLst>
          </p:cNvPr>
          <p:cNvSpPr>
            <a:spLocks noChangeShapeType="1"/>
          </p:cNvSpPr>
          <p:nvPr/>
        </p:nvSpPr>
        <p:spPr bwMode="auto">
          <a:xfrm>
            <a:off x="2124075" y="2568575"/>
            <a:ext cx="0" cy="314325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67" name="Line 3">
            <a:extLst>
              <a:ext uri="{FF2B5EF4-FFF2-40B4-BE49-F238E27FC236}">
                <a16:creationId xmlns:a16="http://schemas.microsoft.com/office/drawing/2014/main" id="{F099941A-72A3-40AC-BC75-236C589FA14C}"/>
              </a:ext>
            </a:extLst>
          </p:cNvPr>
          <p:cNvSpPr>
            <a:spLocks noChangeShapeType="1"/>
          </p:cNvSpPr>
          <p:nvPr/>
        </p:nvSpPr>
        <p:spPr bwMode="auto">
          <a:xfrm>
            <a:off x="2124075" y="5711825"/>
            <a:ext cx="7518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68" name="Rectangle 5">
            <a:extLst>
              <a:ext uri="{FF2B5EF4-FFF2-40B4-BE49-F238E27FC236}">
                <a16:creationId xmlns:a16="http://schemas.microsoft.com/office/drawing/2014/main" id="{16E02F40-D02F-4633-A364-EAE32AE67400}"/>
              </a:ext>
            </a:extLst>
          </p:cNvPr>
          <p:cNvSpPr>
            <a:spLocks noChangeArrowheads="1"/>
          </p:cNvSpPr>
          <p:nvPr/>
        </p:nvSpPr>
        <p:spPr bwMode="auto">
          <a:xfrm>
            <a:off x="9245600" y="5859463"/>
            <a:ext cx="703719"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latin typeface="+mn-lt"/>
              </a:rPr>
              <a:t>Time</a:t>
            </a:r>
          </a:p>
        </p:txBody>
      </p:sp>
      <p:sp>
        <p:nvSpPr>
          <p:cNvPr id="62469" name="Rectangle 6">
            <a:extLst>
              <a:ext uri="{FF2B5EF4-FFF2-40B4-BE49-F238E27FC236}">
                <a16:creationId xmlns:a16="http://schemas.microsoft.com/office/drawing/2014/main" id="{2CD040E5-376D-475A-9437-98D3250D2915}"/>
              </a:ext>
            </a:extLst>
          </p:cNvPr>
          <p:cNvSpPr>
            <a:spLocks noChangeArrowheads="1"/>
          </p:cNvSpPr>
          <p:nvPr/>
        </p:nvSpPr>
        <p:spPr bwMode="auto">
          <a:xfrm>
            <a:off x="2583667" y="3006724"/>
            <a:ext cx="108106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cs typeface="Calibri" panose="020F0502020204030204" pitchFamily="34" charset="0"/>
              </a:rPr>
              <a:t>Upswing</a:t>
            </a:r>
          </a:p>
        </p:txBody>
      </p:sp>
      <p:sp>
        <p:nvSpPr>
          <p:cNvPr id="62470" name="Rectangle 7">
            <a:extLst>
              <a:ext uri="{FF2B5EF4-FFF2-40B4-BE49-F238E27FC236}">
                <a16:creationId xmlns:a16="http://schemas.microsoft.com/office/drawing/2014/main" id="{71C24C6A-5708-4A3E-B4A6-F69CE3EDADBD}"/>
              </a:ext>
            </a:extLst>
          </p:cNvPr>
          <p:cNvSpPr>
            <a:spLocks noChangeArrowheads="1"/>
          </p:cNvSpPr>
          <p:nvPr/>
        </p:nvSpPr>
        <p:spPr bwMode="auto">
          <a:xfrm>
            <a:off x="4501454" y="3006724"/>
            <a:ext cx="97161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cs typeface="Calibri" panose="020F0502020204030204" pitchFamily="34" charset="0"/>
              </a:rPr>
              <a:t>Growth</a:t>
            </a:r>
          </a:p>
        </p:txBody>
      </p:sp>
      <p:sp>
        <p:nvSpPr>
          <p:cNvPr id="62471" name="Rectangle 8">
            <a:extLst>
              <a:ext uri="{FF2B5EF4-FFF2-40B4-BE49-F238E27FC236}">
                <a16:creationId xmlns:a16="http://schemas.microsoft.com/office/drawing/2014/main" id="{C1FBCCD9-CD5E-400D-8AAF-23BA99416706}"/>
              </a:ext>
            </a:extLst>
          </p:cNvPr>
          <p:cNvSpPr>
            <a:spLocks noChangeArrowheads="1"/>
          </p:cNvSpPr>
          <p:nvPr/>
        </p:nvSpPr>
        <p:spPr bwMode="auto">
          <a:xfrm>
            <a:off x="6502400" y="3048001"/>
            <a:ext cx="982641"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cs typeface="Calibri" panose="020F0502020204030204" pitchFamily="34" charset="0"/>
              </a:rPr>
              <a:t>Mature</a:t>
            </a:r>
          </a:p>
        </p:txBody>
      </p:sp>
      <p:sp>
        <p:nvSpPr>
          <p:cNvPr id="62472" name="Rectangle 9">
            <a:extLst>
              <a:ext uri="{FF2B5EF4-FFF2-40B4-BE49-F238E27FC236}">
                <a16:creationId xmlns:a16="http://schemas.microsoft.com/office/drawing/2014/main" id="{F2B7F8A6-D00C-4CCD-A8E9-5118942ADB68}"/>
              </a:ext>
            </a:extLst>
          </p:cNvPr>
          <p:cNvSpPr>
            <a:spLocks noChangeArrowheads="1"/>
          </p:cNvSpPr>
          <p:nvPr/>
        </p:nvSpPr>
        <p:spPr bwMode="auto">
          <a:xfrm>
            <a:off x="8290069" y="3044480"/>
            <a:ext cx="1237326"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latin typeface="+mn-lt"/>
              </a:rPr>
              <a:t>Downturn</a:t>
            </a:r>
          </a:p>
        </p:txBody>
      </p:sp>
      <p:sp>
        <p:nvSpPr>
          <p:cNvPr id="62473" name="Line 10">
            <a:extLst>
              <a:ext uri="{FF2B5EF4-FFF2-40B4-BE49-F238E27FC236}">
                <a16:creationId xmlns:a16="http://schemas.microsoft.com/office/drawing/2014/main" id="{57F94FF6-87AF-4F00-8E2D-308E4753CACF}"/>
              </a:ext>
            </a:extLst>
          </p:cNvPr>
          <p:cNvSpPr>
            <a:spLocks noChangeShapeType="1"/>
          </p:cNvSpPr>
          <p:nvPr/>
        </p:nvSpPr>
        <p:spPr bwMode="auto">
          <a:xfrm>
            <a:off x="4079875" y="3463925"/>
            <a:ext cx="0" cy="2209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74" name="Line 11">
            <a:extLst>
              <a:ext uri="{FF2B5EF4-FFF2-40B4-BE49-F238E27FC236}">
                <a16:creationId xmlns:a16="http://schemas.microsoft.com/office/drawing/2014/main" id="{C7E7EBC3-CC0B-416E-A9A2-6C3B0A5A817E}"/>
              </a:ext>
            </a:extLst>
          </p:cNvPr>
          <p:cNvSpPr>
            <a:spLocks noChangeShapeType="1"/>
          </p:cNvSpPr>
          <p:nvPr/>
        </p:nvSpPr>
        <p:spPr bwMode="auto">
          <a:xfrm>
            <a:off x="6137275" y="3463925"/>
            <a:ext cx="0" cy="2209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75" name="Line 12">
            <a:extLst>
              <a:ext uri="{FF2B5EF4-FFF2-40B4-BE49-F238E27FC236}">
                <a16:creationId xmlns:a16="http://schemas.microsoft.com/office/drawing/2014/main" id="{AE36E612-791E-4D3D-BB5E-751C1B5DB592}"/>
              </a:ext>
            </a:extLst>
          </p:cNvPr>
          <p:cNvSpPr>
            <a:spLocks noChangeShapeType="1"/>
          </p:cNvSpPr>
          <p:nvPr/>
        </p:nvSpPr>
        <p:spPr bwMode="auto">
          <a:xfrm>
            <a:off x="7966075" y="3463925"/>
            <a:ext cx="0" cy="2209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76" name="Rectangle 14">
            <a:extLst>
              <a:ext uri="{FF2B5EF4-FFF2-40B4-BE49-F238E27FC236}">
                <a16:creationId xmlns:a16="http://schemas.microsoft.com/office/drawing/2014/main" id="{8584CEDE-E9E6-4E09-B0E3-1E4FD1F0DFC4}"/>
              </a:ext>
            </a:extLst>
          </p:cNvPr>
          <p:cNvSpPr>
            <a:spLocks noGrp="1" noChangeArrowheads="1"/>
          </p:cNvSpPr>
          <p:nvPr>
            <p:ph type="title"/>
          </p:nvPr>
        </p:nvSpPr>
        <p:spPr>
          <a:xfrm>
            <a:off x="548640" y="365124"/>
            <a:ext cx="10515600" cy="914400"/>
          </a:xfrm>
        </p:spPr>
        <p:txBody>
          <a:bodyPr/>
          <a:lstStyle/>
          <a:p>
            <a:pPr eaLnBrk="1" hangingPunct="1"/>
            <a:r>
              <a:rPr lang="en-US" altLang="en-US" dirty="0"/>
              <a:t>The Business Cycle</a:t>
            </a:r>
          </a:p>
        </p:txBody>
      </p:sp>
      <p:sp>
        <p:nvSpPr>
          <p:cNvPr id="272399" name="Freeform 15">
            <a:extLst>
              <a:ext uri="{FF2B5EF4-FFF2-40B4-BE49-F238E27FC236}">
                <a16:creationId xmlns:a16="http://schemas.microsoft.com/office/drawing/2014/main" id="{C43B4C67-AB23-45A4-AA15-B2B8CC723BB7}"/>
              </a:ext>
            </a:extLst>
          </p:cNvPr>
          <p:cNvSpPr>
            <a:spLocks/>
          </p:cNvSpPr>
          <p:nvPr/>
        </p:nvSpPr>
        <p:spPr bwMode="auto">
          <a:xfrm>
            <a:off x="2133600" y="4953000"/>
            <a:ext cx="1981200" cy="762000"/>
          </a:xfrm>
          <a:custGeom>
            <a:avLst/>
            <a:gdLst>
              <a:gd name="T0" fmla="*/ 0 w 1248"/>
              <a:gd name="T1" fmla="*/ 2147483646 h 480"/>
              <a:gd name="T2" fmla="*/ 2147483646 w 1248"/>
              <a:gd name="T3" fmla="*/ 2147483646 h 480"/>
              <a:gd name="T4" fmla="*/ 2147483646 w 1248"/>
              <a:gd name="T5" fmla="*/ 0 h 480"/>
              <a:gd name="T6" fmla="*/ 0 60000 65536"/>
              <a:gd name="T7" fmla="*/ 0 60000 65536"/>
              <a:gd name="T8" fmla="*/ 0 60000 65536"/>
              <a:gd name="T9" fmla="*/ 0 w 1248"/>
              <a:gd name="T10" fmla="*/ 0 h 480"/>
              <a:gd name="T11" fmla="*/ 1248 w 1248"/>
              <a:gd name="T12" fmla="*/ 480 h 480"/>
            </a:gdLst>
            <a:ahLst/>
            <a:cxnLst>
              <a:cxn ang="T6">
                <a:pos x="T0" y="T1"/>
              </a:cxn>
              <a:cxn ang="T7">
                <a:pos x="T2" y="T3"/>
              </a:cxn>
              <a:cxn ang="T8">
                <a:pos x="T4" y="T5"/>
              </a:cxn>
            </a:cxnLst>
            <a:rect l="T9" t="T10" r="T11" b="T12"/>
            <a:pathLst>
              <a:path w="1248" h="480">
                <a:moveTo>
                  <a:pt x="0" y="480"/>
                </a:moveTo>
                <a:cubicBezTo>
                  <a:pt x="376" y="448"/>
                  <a:pt x="752" y="416"/>
                  <a:pt x="960" y="336"/>
                </a:cubicBezTo>
                <a:cubicBezTo>
                  <a:pt x="1168" y="256"/>
                  <a:pt x="1200" y="56"/>
                  <a:pt x="1248" y="0"/>
                </a:cubicBezTo>
              </a:path>
            </a:pathLst>
          </a:custGeom>
          <a:noFill/>
          <a:ln w="38100" cap="flat" cmpd="sng">
            <a:solidFill>
              <a:srgbClr val="FF00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72400" name="Freeform 16">
            <a:extLst>
              <a:ext uri="{FF2B5EF4-FFF2-40B4-BE49-F238E27FC236}">
                <a16:creationId xmlns:a16="http://schemas.microsoft.com/office/drawing/2014/main" id="{62664935-85DD-42E6-BE54-B9F7DC8B521D}"/>
              </a:ext>
            </a:extLst>
          </p:cNvPr>
          <p:cNvSpPr>
            <a:spLocks/>
          </p:cNvSpPr>
          <p:nvPr/>
        </p:nvSpPr>
        <p:spPr bwMode="auto">
          <a:xfrm>
            <a:off x="4191000" y="3810000"/>
            <a:ext cx="1905000" cy="1143000"/>
          </a:xfrm>
          <a:custGeom>
            <a:avLst/>
            <a:gdLst>
              <a:gd name="T0" fmla="*/ 0 w 1200"/>
              <a:gd name="T1" fmla="*/ 2147483646 h 720"/>
              <a:gd name="T2" fmla="*/ 2147483646 w 1200"/>
              <a:gd name="T3" fmla="*/ 2147483646 h 720"/>
              <a:gd name="T4" fmla="*/ 2147483646 w 1200"/>
              <a:gd name="T5" fmla="*/ 0 h 720"/>
              <a:gd name="T6" fmla="*/ 0 60000 65536"/>
              <a:gd name="T7" fmla="*/ 0 60000 65536"/>
              <a:gd name="T8" fmla="*/ 0 60000 65536"/>
              <a:gd name="T9" fmla="*/ 0 w 1200"/>
              <a:gd name="T10" fmla="*/ 0 h 720"/>
              <a:gd name="T11" fmla="*/ 1200 w 1200"/>
              <a:gd name="T12" fmla="*/ 720 h 720"/>
            </a:gdLst>
            <a:ahLst/>
            <a:cxnLst>
              <a:cxn ang="T6">
                <a:pos x="T0" y="T1"/>
              </a:cxn>
              <a:cxn ang="T7">
                <a:pos x="T2" y="T3"/>
              </a:cxn>
              <a:cxn ang="T8">
                <a:pos x="T4" y="T5"/>
              </a:cxn>
            </a:cxnLst>
            <a:rect l="T9" t="T10" r="T11" b="T12"/>
            <a:pathLst>
              <a:path w="1200" h="720">
                <a:moveTo>
                  <a:pt x="0" y="720"/>
                </a:moveTo>
                <a:cubicBezTo>
                  <a:pt x="140" y="540"/>
                  <a:pt x="280" y="360"/>
                  <a:pt x="480" y="240"/>
                </a:cubicBezTo>
                <a:cubicBezTo>
                  <a:pt x="680" y="120"/>
                  <a:pt x="1072" y="40"/>
                  <a:pt x="1200" y="0"/>
                </a:cubicBezTo>
              </a:path>
            </a:pathLst>
          </a:custGeom>
          <a:noFill/>
          <a:ln w="38100" cap="flat" cmpd="sng">
            <a:solidFill>
              <a:srgbClr val="FF00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72401" name="Freeform 17">
            <a:extLst>
              <a:ext uri="{FF2B5EF4-FFF2-40B4-BE49-F238E27FC236}">
                <a16:creationId xmlns:a16="http://schemas.microsoft.com/office/drawing/2014/main" id="{760C3597-D090-4E01-8F72-D30B9F203D10}"/>
              </a:ext>
            </a:extLst>
          </p:cNvPr>
          <p:cNvSpPr>
            <a:spLocks/>
          </p:cNvSpPr>
          <p:nvPr/>
        </p:nvSpPr>
        <p:spPr bwMode="auto">
          <a:xfrm>
            <a:off x="8001000" y="3886200"/>
            <a:ext cx="1676400" cy="1143000"/>
          </a:xfrm>
          <a:custGeom>
            <a:avLst/>
            <a:gdLst>
              <a:gd name="T0" fmla="*/ 0 w 1104"/>
              <a:gd name="T1" fmla="*/ 0 h 720"/>
              <a:gd name="T2" fmla="*/ 2147483646 w 1104"/>
              <a:gd name="T3" fmla="*/ 2147483646 h 720"/>
              <a:gd name="T4" fmla="*/ 2147483646 w 1104"/>
              <a:gd name="T5" fmla="*/ 2147483646 h 720"/>
              <a:gd name="T6" fmla="*/ 2147483646 w 1104"/>
              <a:gd name="T7" fmla="*/ 2147483646 h 720"/>
              <a:gd name="T8" fmla="*/ 2147483646 w 1104"/>
              <a:gd name="T9" fmla="*/ 2147483646 h 720"/>
              <a:gd name="T10" fmla="*/ 0 60000 65536"/>
              <a:gd name="T11" fmla="*/ 0 60000 65536"/>
              <a:gd name="T12" fmla="*/ 0 60000 65536"/>
              <a:gd name="T13" fmla="*/ 0 60000 65536"/>
              <a:gd name="T14" fmla="*/ 0 60000 65536"/>
              <a:gd name="T15" fmla="*/ 0 w 1104"/>
              <a:gd name="T16" fmla="*/ 0 h 720"/>
              <a:gd name="T17" fmla="*/ 1104 w 1104"/>
              <a:gd name="T18" fmla="*/ 720 h 720"/>
            </a:gdLst>
            <a:ahLst/>
            <a:cxnLst>
              <a:cxn ang="T10">
                <a:pos x="T0" y="T1"/>
              </a:cxn>
              <a:cxn ang="T11">
                <a:pos x="T2" y="T3"/>
              </a:cxn>
              <a:cxn ang="T12">
                <a:pos x="T4" y="T5"/>
              </a:cxn>
              <a:cxn ang="T13">
                <a:pos x="T6" y="T7"/>
              </a:cxn>
              <a:cxn ang="T14">
                <a:pos x="T8" y="T9"/>
              </a:cxn>
            </a:cxnLst>
            <a:rect l="T15" t="T16" r="T17" b="T18"/>
            <a:pathLst>
              <a:path w="1104" h="720">
                <a:moveTo>
                  <a:pt x="0" y="0"/>
                </a:moveTo>
                <a:cubicBezTo>
                  <a:pt x="92" y="172"/>
                  <a:pt x="184" y="344"/>
                  <a:pt x="240" y="432"/>
                </a:cubicBezTo>
                <a:cubicBezTo>
                  <a:pt x="296" y="520"/>
                  <a:pt x="264" y="488"/>
                  <a:pt x="336" y="528"/>
                </a:cubicBezTo>
                <a:cubicBezTo>
                  <a:pt x="408" y="568"/>
                  <a:pt x="544" y="640"/>
                  <a:pt x="672" y="672"/>
                </a:cubicBezTo>
                <a:cubicBezTo>
                  <a:pt x="800" y="704"/>
                  <a:pt x="952" y="712"/>
                  <a:pt x="1104" y="720"/>
                </a:cubicBezTo>
              </a:path>
            </a:pathLst>
          </a:custGeom>
          <a:noFill/>
          <a:ln w="38100" cap="flat" cmpd="sng">
            <a:solidFill>
              <a:srgbClr val="FF00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cxnSp>
        <p:nvCxnSpPr>
          <p:cNvPr id="272404" name="AutoShape 20">
            <a:extLst>
              <a:ext uri="{FF2B5EF4-FFF2-40B4-BE49-F238E27FC236}">
                <a16:creationId xmlns:a16="http://schemas.microsoft.com/office/drawing/2014/main" id="{C373E164-B539-4687-9B2E-5779F56E58B5}"/>
              </a:ext>
            </a:extLst>
          </p:cNvPr>
          <p:cNvCxnSpPr>
            <a:cxnSpLocks noChangeShapeType="1"/>
          </p:cNvCxnSpPr>
          <p:nvPr/>
        </p:nvCxnSpPr>
        <p:spPr bwMode="auto">
          <a:xfrm>
            <a:off x="6172200" y="3851276"/>
            <a:ext cx="1676400" cy="3492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graphicFrame>
        <p:nvGraphicFramePr>
          <p:cNvPr id="2" name="Table 2">
            <a:extLst>
              <a:ext uri="{FF2B5EF4-FFF2-40B4-BE49-F238E27FC236}">
                <a16:creationId xmlns:a16="http://schemas.microsoft.com/office/drawing/2014/main" id="{E31977E8-A5DF-425B-97ED-68933EB56378}"/>
              </a:ext>
            </a:extLst>
          </p:cNvPr>
          <p:cNvGraphicFramePr>
            <a:graphicFrameLocks noGrp="1"/>
          </p:cNvGraphicFramePr>
          <p:nvPr>
            <p:extLst>
              <p:ext uri="{D42A27DB-BD31-4B8C-83A1-F6EECF244321}">
                <p14:modId xmlns:p14="http://schemas.microsoft.com/office/powerpoint/2010/main" val="3166498631"/>
              </p:ext>
            </p:extLst>
          </p:nvPr>
        </p:nvGraphicFramePr>
        <p:xfrm>
          <a:off x="2124076" y="1661496"/>
          <a:ext cx="7518399" cy="552443"/>
        </p:xfrm>
        <a:graphic>
          <a:graphicData uri="http://schemas.openxmlformats.org/drawingml/2006/table">
            <a:tbl>
              <a:tblPr firstRow="1" bandRow="1">
                <a:tableStyleId>{5C22544A-7EE6-4342-B048-85BDC9FD1C3A}</a:tableStyleId>
              </a:tblPr>
              <a:tblGrid>
                <a:gridCol w="7518399">
                  <a:extLst>
                    <a:ext uri="{9D8B030D-6E8A-4147-A177-3AD203B41FA5}">
                      <a16:colId xmlns:a16="http://schemas.microsoft.com/office/drawing/2014/main" val="3883960579"/>
                    </a:ext>
                  </a:extLst>
                </a:gridCol>
              </a:tblGrid>
              <a:tr h="552443">
                <a:tc>
                  <a:txBody>
                    <a:bodyPr/>
                    <a:lstStyle/>
                    <a:p>
                      <a:pPr algn="ctr"/>
                      <a:r>
                        <a:rPr lang="en-US" sz="2000" dirty="0">
                          <a:solidFill>
                            <a:schemeClr val="bg1"/>
                          </a:solidFill>
                        </a:rPr>
                        <a:t>When does the risky lending tend to occur?</a:t>
                      </a:r>
                    </a:p>
                  </a:txBody>
                  <a:tcPr>
                    <a:solidFill>
                      <a:schemeClr val="accent1"/>
                    </a:solidFill>
                  </a:tcPr>
                </a:tc>
                <a:extLst>
                  <a:ext uri="{0D108BD9-81ED-4DB2-BD59-A6C34878D82A}">
                    <a16:rowId xmlns:a16="http://schemas.microsoft.com/office/drawing/2014/main" val="4115111683"/>
                  </a:ext>
                </a:extLst>
              </a:tr>
            </a:tbl>
          </a:graphicData>
        </a:graphic>
      </p:graphicFrame>
      <p:sp>
        <p:nvSpPr>
          <p:cNvPr id="3" name="Arrow: Striped Right 2">
            <a:extLst>
              <a:ext uri="{FF2B5EF4-FFF2-40B4-BE49-F238E27FC236}">
                <a16:creationId xmlns:a16="http://schemas.microsoft.com/office/drawing/2014/main" id="{141183CA-934F-4C4B-8DB1-AADF3F57038D}"/>
              </a:ext>
            </a:extLst>
          </p:cNvPr>
          <p:cNvSpPr/>
          <p:nvPr/>
        </p:nvSpPr>
        <p:spPr>
          <a:xfrm rot="2697309">
            <a:off x="5023646" y="2487611"/>
            <a:ext cx="867746" cy="269102"/>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04472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2399"/>
                                        </p:tgtEl>
                                        <p:attrNameLst>
                                          <p:attrName>style.visibility</p:attrName>
                                        </p:attrNameLst>
                                      </p:cBhvr>
                                      <p:to>
                                        <p:strVal val="visible"/>
                                      </p:to>
                                    </p:set>
                                    <p:animEffect transition="in" filter="wipe(left)">
                                      <p:cBhvr>
                                        <p:cTn id="7" dur="500"/>
                                        <p:tgtEl>
                                          <p:spTgt spid="272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72400"/>
                                        </p:tgtEl>
                                        <p:attrNameLst>
                                          <p:attrName>style.visibility</p:attrName>
                                        </p:attrNameLst>
                                      </p:cBhvr>
                                      <p:to>
                                        <p:strVal val="visible"/>
                                      </p:to>
                                    </p:set>
                                    <p:animEffect transition="in" filter="wipe(left)">
                                      <p:cBhvr>
                                        <p:cTn id="12" dur="500"/>
                                        <p:tgtEl>
                                          <p:spTgt spid="2724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27240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72401"/>
                                        </p:tgtEl>
                                        <p:attrNameLst>
                                          <p:attrName>style.visibility</p:attrName>
                                        </p:attrNameLst>
                                      </p:cBhvr>
                                      <p:to>
                                        <p:strVal val="visible"/>
                                      </p:to>
                                    </p:set>
                                    <p:animEffect transition="in" filter="wipe(left)">
                                      <p:cBhvr>
                                        <p:cTn id="21" dur="500"/>
                                        <p:tgtEl>
                                          <p:spTgt spid="27240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289D7-2BDB-4618-8506-E1B507FDCD16}"/>
              </a:ext>
            </a:extLst>
          </p:cNvPr>
          <p:cNvSpPr>
            <a:spLocks noGrp="1"/>
          </p:cNvSpPr>
          <p:nvPr>
            <p:ph type="title"/>
          </p:nvPr>
        </p:nvSpPr>
        <p:spPr>
          <a:xfrm>
            <a:off x="548640" y="365125"/>
            <a:ext cx="10515600" cy="914400"/>
          </a:xfrm>
        </p:spPr>
        <p:txBody>
          <a:bodyPr/>
          <a:lstStyle/>
          <a:p>
            <a:r>
              <a:rPr lang="en-US" dirty="0"/>
              <a:t>Tension is created</a:t>
            </a:r>
          </a:p>
        </p:txBody>
      </p:sp>
      <p:pic>
        <p:nvPicPr>
          <p:cNvPr id="8" name="Picture 7">
            <a:extLst>
              <a:ext uri="{FF2B5EF4-FFF2-40B4-BE49-F238E27FC236}">
                <a16:creationId xmlns:a16="http://schemas.microsoft.com/office/drawing/2014/main" id="{3CE8CF6A-6FA5-4419-939A-32D126A079BE}"/>
              </a:ext>
            </a:extLst>
          </p:cNvPr>
          <p:cNvPicPr>
            <a:picLocks noChangeAspect="1"/>
          </p:cNvPicPr>
          <p:nvPr/>
        </p:nvPicPr>
        <p:blipFill rotWithShape="1">
          <a:blip r:embed="rId2"/>
          <a:srcRect t="10697" b="28471"/>
          <a:stretch/>
        </p:blipFill>
        <p:spPr>
          <a:xfrm>
            <a:off x="0" y="3689485"/>
            <a:ext cx="12192000" cy="3268180"/>
          </a:xfrm>
          <a:prstGeom prst="rect">
            <a:avLst/>
          </a:prstGeom>
          <a:ln>
            <a:noFill/>
          </a:ln>
        </p:spPr>
      </p:pic>
      <p:sp>
        <p:nvSpPr>
          <p:cNvPr id="7" name="Content Placeholder 6">
            <a:extLst>
              <a:ext uri="{FF2B5EF4-FFF2-40B4-BE49-F238E27FC236}">
                <a16:creationId xmlns:a16="http://schemas.microsoft.com/office/drawing/2014/main" id="{C7F75209-6DA6-4987-901C-DE715C7271B1}"/>
              </a:ext>
            </a:extLst>
          </p:cNvPr>
          <p:cNvSpPr>
            <a:spLocks noGrp="1"/>
          </p:cNvSpPr>
          <p:nvPr>
            <p:ph idx="1"/>
          </p:nvPr>
        </p:nvSpPr>
        <p:spPr>
          <a:xfrm>
            <a:off x="679175" y="1487694"/>
            <a:ext cx="11178208" cy="4351338"/>
          </a:xfrm>
        </p:spPr>
        <p:txBody>
          <a:bodyPr>
            <a:normAutofit/>
          </a:bodyPr>
          <a:lstStyle/>
          <a:p>
            <a:r>
              <a:rPr lang="en-US" sz="2000" dirty="0"/>
              <a:t>Tug of war between the sales side and the credit side</a:t>
            </a:r>
          </a:p>
          <a:p>
            <a:endParaRPr lang="en-US" sz="2000" dirty="0"/>
          </a:p>
          <a:p>
            <a:r>
              <a:rPr lang="en-US" sz="2000" dirty="0"/>
              <a:t>Both sides are right, in their own way. How?</a:t>
            </a:r>
          </a:p>
          <a:p>
            <a:endParaRPr lang="en-US" sz="2000" dirty="0"/>
          </a:p>
          <a:p>
            <a:r>
              <a:rPr lang="en-US" sz="2000" dirty="0"/>
              <a:t>Loan Officer: We’re paid to book loans, right? Certainly!</a:t>
            </a:r>
          </a:p>
          <a:p>
            <a:endParaRPr lang="en-US" sz="2000" dirty="0"/>
          </a:p>
          <a:p>
            <a:r>
              <a:rPr lang="en-US" sz="2000" dirty="0"/>
              <a:t>Credit Officer: We’re paid to maintain portfolio credit quality, right? Certainly!</a:t>
            </a:r>
          </a:p>
        </p:txBody>
      </p:sp>
    </p:spTree>
    <p:extLst>
      <p:ext uri="{BB962C8B-B14F-4D97-AF65-F5344CB8AC3E}">
        <p14:creationId xmlns:p14="http://schemas.microsoft.com/office/powerpoint/2010/main" val="2797370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DF947E-88C6-4DE8-B2BC-16B875F9FF0B}"/>
              </a:ext>
            </a:extLst>
          </p:cNvPr>
          <p:cNvSpPr>
            <a:spLocks noGrp="1"/>
          </p:cNvSpPr>
          <p:nvPr>
            <p:ph type="title"/>
          </p:nvPr>
        </p:nvSpPr>
        <p:spPr>
          <a:xfrm>
            <a:off x="548640" y="365125"/>
            <a:ext cx="10515600" cy="914400"/>
          </a:xfrm>
        </p:spPr>
        <p:txBody>
          <a:bodyPr/>
          <a:lstStyle/>
          <a:p>
            <a:r>
              <a:rPr lang="en-US" dirty="0"/>
              <a:t>The tension: the RM Hat vs. the Credit Hat</a:t>
            </a:r>
          </a:p>
        </p:txBody>
      </p:sp>
      <p:sp>
        <p:nvSpPr>
          <p:cNvPr id="3" name="Content Placeholder 2">
            <a:extLst>
              <a:ext uri="{FF2B5EF4-FFF2-40B4-BE49-F238E27FC236}">
                <a16:creationId xmlns:a16="http://schemas.microsoft.com/office/drawing/2014/main" id="{4190E2F8-26C7-4C31-9303-A8586C399D17}"/>
              </a:ext>
            </a:extLst>
          </p:cNvPr>
          <p:cNvSpPr>
            <a:spLocks noGrp="1"/>
          </p:cNvSpPr>
          <p:nvPr>
            <p:ph sz="half" idx="1"/>
          </p:nvPr>
        </p:nvSpPr>
        <p:spPr>
          <a:xfrm>
            <a:off x="548640" y="1726234"/>
            <a:ext cx="10721009" cy="4351338"/>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Booking loans is what we do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1"/>
                </a:solidFill>
                <a:effectLst/>
                <a:uLnTx/>
                <a:uFillTx/>
                <a:latin typeface="Calibri" panose="020F0502020204030204"/>
                <a:ea typeface="+mn-ea"/>
                <a:cs typeface="+mn-cs"/>
              </a:rPr>
              <a:t>Booking good solid loans within our credit strike zone is what we do</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you’re not taking any risk, you won’t get any returns for the bank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1"/>
                </a:solidFill>
                <a:effectLst/>
                <a:uLnTx/>
                <a:uFillTx/>
                <a:latin typeface="Calibri" panose="020F0502020204030204"/>
                <a:ea typeface="+mn-ea"/>
                <a:cs typeface="+mn-cs"/>
              </a:rPr>
              <a:t>At a 1.5% ROA we have to get this right almost all of the time to survive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we pass on this loan, and it turns out OK for a competitor, who do I get to fire?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1"/>
                </a:solidFill>
                <a:effectLst/>
                <a:uLnTx/>
                <a:uFillTx/>
                <a:latin typeface="Calibri" panose="020F0502020204030204"/>
                <a:ea typeface="+mn-ea"/>
                <a:cs typeface="+mn-cs"/>
              </a:rPr>
              <a:t>If we book this loan and it fails, who do I get to fire?</a:t>
            </a:r>
          </a:p>
          <a:p>
            <a:endParaRPr lang="en-US" dirty="0"/>
          </a:p>
        </p:txBody>
      </p:sp>
      <p:pic>
        <p:nvPicPr>
          <p:cNvPr id="2" name="Picture 1">
            <a:extLst>
              <a:ext uri="{FF2B5EF4-FFF2-40B4-BE49-F238E27FC236}">
                <a16:creationId xmlns:a16="http://schemas.microsoft.com/office/drawing/2014/main" id="{FCF45984-1C38-47C4-AC2E-3E09CFF3712F}"/>
              </a:ext>
            </a:extLst>
          </p:cNvPr>
          <p:cNvPicPr>
            <a:picLocks noChangeAspect="1"/>
          </p:cNvPicPr>
          <p:nvPr/>
        </p:nvPicPr>
        <p:blipFill>
          <a:blip r:embed="rId2"/>
          <a:stretch>
            <a:fillRect/>
          </a:stretch>
        </p:blipFill>
        <p:spPr>
          <a:xfrm>
            <a:off x="8369764" y="1279525"/>
            <a:ext cx="1895475" cy="1304925"/>
          </a:xfrm>
          <a:prstGeom prst="rect">
            <a:avLst/>
          </a:prstGeom>
        </p:spPr>
      </p:pic>
      <p:pic>
        <p:nvPicPr>
          <p:cNvPr id="5" name="Picture 4">
            <a:extLst>
              <a:ext uri="{FF2B5EF4-FFF2-40B4-BE49-F238E27FC236}">
                <a16:creationId xmlns:a16="http://schemas.microsoft.com/office/drawing/2014/main" id="{CB4C2146-44CD-48D5-BC89-143E19F70613}"/>
              </a:ext>
            </a:extLst>
          </p:cNvPr>
          <p:cNvPicPr>
            <a:picLocks noChangeAspect="1"/>
          </p:cNvPicPr>
          <p:nvPr/>
        </p:nvPicPr>
        <p:blipFill rotWithShape="1">
          <a:blip r:embed="rId3"/>
          <a:srcRect b="18684"/>
          <a:stretch/>
        </p:blipFill>
        <p:spPr>
          <a:xfrm>
            <a:off x="9714454" y="2596515"/>
            <a:ext cx="2057400" cy="1804670"/>
          </a:xfrm>
          <a:prstGeom prst="rect">
            <a:avLst/>
          </a:prstGeom>
        </p:spPr>
      </p:pic>
    </p:spTree>
    <p:extLst>
      <p:ext uri="{BB962C8B-B14F-4D97-AF65-F5344CB8AC3E}">
        <p14:creationId xmlns:p14="http://schemas.microsoft.com/office/powerpoint/2010/main" val="360304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9F0E-8BCD-4AB3-B393-54F63F5D516A}"/>
              </a:ext>
            </a:extLst>
          </p:cNvPr>
          <p:cNvSpPr>
            <a:spLocks noGrp="1"/>
          </p:cNvSpPr>
          <p:nvPr>
            <p:ph type="title"/>
          </p:nvPr>
        </p:nvSpPr>
        <p:spPr>
          <a:xfrm>
            <a:off x="548640" y="365125"/>
            <a:ext cx="10515600" cy="914400"/>
          </a:xfrm>
        </p:spPr>
        <p:txBody>
          <a:bodyPr/>
          <a:lstStyle/>
          <a:p>
            <a:r>
              <a:rPr lang="en-US" dirty="0"/>
              <a:t>There’s always tension</a:t>
            </a:r>
          </a:p>
        </p:txBody>
      </p:sp>
      <p:sp>
        <p:nvSpPr>
          <p:cNvPr id="3" name="Content Placeholder 2">
            <a:extLst>
              <a:ext uri="{FF2B5EF4-FFF2-40B4-BE49-F238E27FC236}">
                <a16:creationId xmlns:a16="http://schemas.microsoft.com/office/drawing/2014/main" id="{7A905A6E-6435-4310-9407-5CFBDB0B819F}"/>
              </a:ext>
            </a:extLst>
          </p:cNvPr>
          <p:cNvSpPr>
            <a:spLocks noGrp="1"/>
          </p:cNvSpPr>
          <p:nvPr>
            <p:ph idx="1"/>
          </p:nvPr>
        </p:nvSpPr>
        <p:spPr>
          <a:xfrm>
            <a:off x="548640" y="2024408"/>
            <a:ext cx="11643360" cy="1613314"/>
          </a:xfrm>
        </p:spPr>
        <p:txBody>
          <a:bodyPr>
            <a:normAutofit/>
          </a:bodyPr>
          <a:lstStyle/>
          <a:p>
            <a:r>
              <a:rPr lang="en-US" sz="2000" dirty="0"/>
              <a:t>But if one side takes too much advantage the rope will break</a:t>
            </a:r>
          </a:p>
          <a:p>
            <a:endParaRPr lang="en-US" sz="2000" dirty="0"/>
          </a:p>
          <a:p>
            <a:r>
              <a:rPr lang="en-US" sz="2000" dirty="0"/>
              <a:t>And you’ve lost the artful balance of successfully managing the bank’s risk profile</a:t>
            </a:r>
          </a:p>
        </p:txBody>
      </p:sp>
      <p:pic>
        <p:nvPicPr>
          <p:cNvPr id="7" name="Picture 6">
            <a:extLst>
              <a:ext uri="{FF2B5EF4-FFF2-40B4-BE49-F238E27FC236}">
                <a16:creationId xmlns:a16="http://schemas.microsoft.com/office/drawing/2014/main" id="{46AACA71-CE0A-43DD-B96A-88CDFB51C70E}"/>
              </a:ext>
            </a:extLst>
          </p:cNvPr>
          <p:cNvPicPr>
            <a:picLocks noChangeAspect="1"/>
          </p:cNvPicPr>
          <p:nvPr/>
        </p:nvPicPr>
        <p:blipFill rotWithShape="1">
          <a:blip r:embed="rId2"/>
          <a:srcRect t="53998" b="9383"/>
          <a:stretch/>
        </p:blipFill>
        <p:spPr>
          <a:xfrm>
            <a:off x="0" y="4129708"/>
            <a:ext cx="12192000" cy="2753139"/>
          </a:xfrm>
          <a:prstGeom prst="rect">
            <a:avLst/>
          </a:prstGeom>
        </p:spPr>
      </p:pic>
    </p:spTree>
    <p:extLst>
      <p:ext uri="{BB962C8B-B14F-4D97-AF65-F5344CB8AC3E}">
        <p14:creationId xmlns:p14="http://schemas.microsoft.com/office/powerpoint/2010/main" val="2171299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2">
            <a:extLst>
              <a:ext uri="{FF2B5EF4-FFF2-40B4-BE49-F238E27FC236}">
                <a16:creationId xmlns:a16="http://schemas.microsoft.com/office/drawing/2014/main" id="{09A8CABB-D165-4CED-A930-1017FCCDFF3A}"/>
              </a:ext>
            </a:extLst>
          </p:cNvPr>
          <p:cNvSpPr>
            <a:spLocks noChangeShapeType="1"/>
          </p:cNvSpPr>
          <p:nvPr/>
        </p:nvSpPr>
        <p:spPr bwMode="auto">
          <a:xfrm>
            <a:off x="2124075" y="2568575"/>
            <a:ext cx="0" cy="314325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67" name="Line 3">
            <a:extLst>
              <a:ext uri="{FF2B5EF4-FFF2-40B4-BE49-F238E27FC236}">
                <a16:creationId xmlns:a16="http://schemas.microsoft.com/office/drawing/2014/main" id="{F099941A-72A3-40AC-BC75-236C589FA14C}"/>
              </a:ext>
            </a:extLst>
          </p:cNvPr>
          <p:cNvSpPr>
            <a:spLocks noChangeShapeType="1"/>
          </p:cNvSpPr>
          <p:nvPr/>
        </p:nvSpPr>
        <p:spPr bwMode="auto">
          <a:xfrm>
            <a:off x="2124075" y="5711825"/>
            <a:ext cx="7518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68" name="Rectangle 5">
            <a:extLst>
              <a:ext uri="{FF2B5EF4-FFF2-40B4-BE49-F238E27FC236}">
                <a16:creationId xmlns:a16="http://schemas.microsoft.com/office/drawing/2014/main" id="{16E02F40-D02F-4633-A364-EAE32AE67400}"/>
              </a:ext>
            </a:extLst>
          </p:cNvPr>
          <p:cNvSpPr>
            <a:spLocks noChangeArrowheads="1"/>
          </p:cNvSpPr>
          <p:nvPr/>
        </p:nvSpPr>
        <p:spPr bwMode="auto">
          <a:xfrm>
            <a:off x="9245600" y="5859463"/>
            <a:ext cx="703719"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cs typeface="Calibri" panose="020F0502020204030204" pitchFamily="34" charset="0"/>
              </a:rPr>
              <a:t>Time</a:t>
            </a:r>
          </a:p>
        </p:txBody>
      </p:sp>
      <p:sp>
        <p:nvSpPr>
          <p:cNvPr id="62469" name="Rectangle 6">
            <a:extLst>
              <a:ext uri="{FF2B5EF4-FFF2-40B4-BE49-F238E27FC236}">
                <a16:creationId xmlns:a16="http://schemas.microsoft.com/office/drawing/2014/main" id="{2CD040E5-376D-475A-9437-98D3250D2915}"/>
              </a:ext>
            </a:extLst>
          </p:cNvPr>
          <p:cNvSpPr>
            <a:spLocks noChangeArrowheads="1"/>
          </p:cNvSpPr>
          <p:nvPr/>
        </p:nvSpPr>
        <p:spPr bwMode="auto">
          <a:xfrm>
            <a:off x="2583667" y="3028248"/>
            <a:ext cx="108106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latin typeface="+mn-lt"/>
              </a:rPr>
              <a:t>Upswing</a:t>
            </a:r>
          </a:p>
        </p:txBody>
      </p:sp>
      <p:sp>
        <p:nvSpPr>
          <p:cNvPr id="62470" name="Rectangle 7">
            <a:extLst>
              <a:ext uri="{FF2B5EF4-FFF2-40B4-BE49-F238E27FC236}">
                <a16:creationId xmlns:a16="http://schemas.microsoft.com/office/drawing/2014/main" id="{71C24C6A-5708-4A3E-B4A6-F69CE3EDADBD}"/>
              </a:ext>
            </a:extLst>
          </p:cNvPr>
          <p:cNvSpPr>
            <a:spLocks noChangeArrowheads="1"/>
          </p:cNvSpPr>
          <p:nvPr/>
        </p:nvSpPr>
        <p:spPr bwMode="auto">
          <a:xfrm>
            <a:off x="4572001" y="3048001"/>
            <a:ext cx="97161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latin typeface="+mn-lt"/>
              </a:rPr>
              <a:t>Growth</a:t>
            </a:r>
          </a:p>
        </p:txBody>
      </p:sp>
      <p:sp>
        <p:nvSpPr>
          <p:cNvPr id="62471" name="Rectangle 8">
            <a:extLst>
              <a:ext uri="{FF2B5EF4-FFF2-40B4-BE49-F238E27FC236}">
                <a16:creationId xmlns:a16="http://schemas.microsoft.com/office/drawing/2014/main" id="{C1FBCCD9-CD5E-400D-8AAF-23BA99416706}"/>
              </a:ext>
            </a:extLst>
          </p:cNvPr>
          <p:cNvSpPr>
            <a:spLocks noChangeArrowheads="1"/>
          </p:cNvSpPr>
          <p:nvPr/>
        </p:nvSpPr>
        <p:spPr bwMode="auto">
          <a:xfrm>
            <a:off x="6502400" y="3048001"/>
            <a:ext cx="982641"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cs typeface="Calibri" panose="020F0502020204030204" pitchFamily="34" charset="0"/>
              </a:rPr>
              <a:t>Mature</a:t>
            </a:r>
          </a:p>
        </p:txBody>
      </p:sp>
      <p:sp>
        <p:nvSpPr>
          <p:cNvPr id="62472" name="Rectangle 9">
            <a:extLst>
              <a:ext uri="{FF2B5EF4-FFF2-40B4-BE49-F238E27FC236}">
                <a16:creationId xmlns:a16="http://schemas.microsoft.com/office/drawing/2014/main" id="{F2B7F8A6-D00C-4CCD-A8E9-5118942ADB68}"/>
              </a:ext>
            </a:extLst>
          </p:cNvPr>
          <p:cNvSpPr>
            <a:spLocks noChangeArrowheads="1"/>
          </p:cNvSpPr>
          <p:nvPr/>
        </p:nvSpPr>
        <p:spPr bwMode="auto">
          <a:xfrm>
            <a:off x="8331200" y="3105151"/>
            <a:ext cx="1284006"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cs typeface="Calibri" panose="020F0502020204030204" pitchFamily="34" charset="0"/>
              </a:rPr>
              <a:t>Downturn</a:t>
            </a:r>
          </a:p>
        </p:txBody>
      </p:sp>
      <p:sp>
        <p:nvSpPr>
          <p:cNvPr id="62473" name="Line 10">
            <a:extLst>
              <a:ext uri="{FF2B5EF4-FFF2-40B4-BE49-F238E27FC236}">
                <a16:creationId xmlns:a16="http://schemas.microsoft.com/office/drawing/2014/main" id="{57F94FF6-87AF-4F00-8E2D-308E4753CACF}"/>
              </a:ext>
            </a:extLst>
          </p:cNvPr>
          <p:cNvSpPr>
            <a:spLocks noChangeShapeType="1"/>
          </p:cNvSpPr>
          <p:nvPr/>
        </p:nvSpPr>
        <p:spPr bwMode="auto">
          <a:xfrm>
            <a:off x="4079875" y="3463925"/>
            <a:ext cx="0" cy="2209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74" name="Line 11">
            <a:extLst>
              <a:ext uri="{FF2B5EF4-FFF2-40B4-BE49-F238E27FC236}">
                <a16:creationId xmlns:a16="http://schemas.microsoft.com/office/drawing/2014/main" id="{C7E7EBC3-CC0B-416E-A9A2-6C3B0A5A817E}"/>
              </a:ext>
            </a:extLst>
          </p:cNvPr>
          <p:cNvSpPr>
            <a:spLocks noChangeShapeType="1"/>
          </p:cNvSpPr>
          <p:nvPr/>
        </p:nvSpPr>
        <p:spPr bwMode="auto">
          <a:xfrm>
            <a:off x="6137275" y="3463925"/>
            <a:ext cx="0" cy="2209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75" name="Line 12">
            <a:extLst>
              <a:ext uri="{FF2B5EF4-FFF2-40B4-BE49-F238E27FC236}">
                <a16:creationId xmlns:a16="http://schemas.microsoft.com/office/drawing/2014/main" id="{AE36E612-791E-4D3D-BB5E-751C1B5DB592}"/>
              </a:ext>
            </a:extLst>
          </p:cNvPr>
          <p:cNvSpPr>
            <a:spLocks noChangeShapeType="1"/>
          </p:cNvSpPr>
          <p:nvPr/>
        </p:nvSpPr>
        <p:spPr bwMode="auto">
          <a:xfrm>
            <a:off x="7966075" y="3463925"/>
            <a:ext cx="0" cy="2209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62476" name="Rectangle 14">
            <a:extLst>
              <a:ext uri="{FF2B5EF4-FFF2-40B4-BE49-F238E27FC236}">
                <a16:creationId xmlns:a16="http://schemas.microsoft.com/office/drawing/2014/main" id="{8584CEDE-E9E6-4E09-B0E3-1E4FD1F0DFC4}"/>
              </a:ext>
            </a:extLst>
          </p:cNvPr>
          <p:cNvSpPr>
            <a:spLocks noGrp="1" noChangeArrowheads="1"/>
          </p:cNvSpPr>
          <p:nvPr>
            <p:ph type="title"/>
          </p:nvPr>
        </p:nvSpPr>
        <p:spPr>
          <a:xfrm>
            <a:off x="548640" y="365125"/>
            <a:ext cx="10515600" cy="914400"/>
          </a:xfrm>
        </p:spPr>
        <p:txBody>
          <a:bodyPr/>
          <a:lstStyle/>
          <a:p>
            <a:pPr eaLnBrk="1" hangingPunct="1"/>
            <a:r>
              <a:rPr lang="en-US" altLang="en-US" dirty="0"/>
              <a:t>The Business Cycle and the Band of Discipline</a:t>
            </a:r>
          </a:p>
        </p:txBody>
      </p:sp>
      <p:sp>
        <p:nvSpPr>
          <p:cNvPr id="272399" name="Freeform 15">
            <a:extLst>
              <a:ext uri="{FF2B5EF4-FFF2-40B4-BE49-F238E27FC236}">
                <a16:creationId xmlns:a16="http://schemas.microsoft.com/office/drawing/2014/main" id="{C43B4C67-AB23-45A4-AA15-B2B8CC723BB7}"/>
              </a:ext>
            </a:extLst>
          </p:cNvPr>
          <p:cNvSpPr>
            <a:spLocks/>
          </p:cNvSpPr>
          <p:nvPr/>
        </p:nvSpPr>
        <p:spPr bwMode="auto">
          <a:xfrm>
            <a:off x="2133600" y="4953000"/>
            <a:ext cx="1981200" cy="762000"/>
          </a:xfrm>
          <a:custGeom>
            <a:avLst/>
            <a:gdLst>
              <a:gd name="T0" fmla="*/ 0 w 1248"/>
              <a:gd name="T1" fmla="*/ 2147483646 h 480"/>
              <a:gd name="T2" fmla="*/ 2147483646 w 1248"/>
              <a:gd name="T3" fmla="*/ 2147483646 h 480"/>
              <a:gd name="T4" fmla="*/ 2147483646 w 1248"/>
              <a:gd name="T5" fmla="*/ 0 h 480"/>
              <a:gd name="T6" fmla="*/ 0 60000 65536"/>
              <a:gd name="T7" fmla="*/ 0 60000 65536"/>
              <a:gd name="T8" fmla="*/ 0 60000 65536"/>
              <a:gd name="T9" fmla="*/ 0 w 1248"/>
              <a:gd name="T10" fmla="*/ 0 h 480"/>
              <a:gd name="T11" fmla="*/ 1248 w 1248"/>
              <a:gd name="T12" fmla="*/ 480 h 480"/>
            </a:gdLst>
            <a:ahLst/>
            <a:cxnLst>
              <a:cxn ang="T6">
                <a:pos x="T0" y="T1"/>
              </a:cxn>
              <a:cxn ang="T7">
                <a:pos x="T2" y="T3"/>
              </a:cxn>
              <a:cxn ang="T8">
                <a:pos x="T4" y="T5"/>
              </a:cxn>
            </a:cxnLst>
            <a:rect l="T9" t="T10" r="T11" b="T12"/>
            <a:pathLst>
              <a:path w="1248" h="480">
                <a:moveTo>
                  <a:pt x="0" y="480"/>
                </a:moveTo>
                <a:cubicBezTo>
                  <a:pt x="376" y="448"/>
                  <a:pt x="752" y="416"/>
                  <a:pt x="960" y="336"/>
                </a:cubicBezTo>
                <a:cubicBezTo>
                  <a:pt x="1168" y="256"/>
                  <a:pt x="1200" y="56"/>
                  <a:pt x="1248" y="0"/>
                </a:cubicBezTo>
              </a:path>
            </a:pathLst>
          </a:custGeom>
          <a:noFill/>
          <a:ln w="38100" cap="flat" cmpd="sng">
            <a:solidFill>
              <a:srgbClr val="FF00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72400" name="Freeform 16">
            <a:extLst>
              <a:ext uri="{FF2B5EF4-FFF2-40B4-BE49-F238E27FC236}">
                <a16:creationId xmlns:a16="http://schemas.microsoft.com/office/drawing/2014/main" id="{62664935-85DD-42E6-BE54-B9F7DC8B521D}"/>
              </a:ext>
            </a:extLst>
          </p:cNvPr>
          <p:cNvSpPr>
            <a:spLocks/>
          </p:cNvSpPr>
          <p:nvPr/>
        </p:nvSpPr>
        <p:spPr bwMode="auto">
          <a:xfrm>
            <a:off x="4191000" y="3810000"/>
            <a:ext cx="1905000" cy="1143000"/>
          </a:xfrm>
          <a:custGeom>
            <a:avLst/>
            <a:gdLst>
              <a:gd name="T0" fmla="*/ 0 w 1200"/>
              <a:gd name="T1" fmla="*/ 2147483646 h 720"/>
              <a:gd name="T2" fmla="*/ 2147483646 w 1200"/>
              <a:gd name="T3" fmla="*/ 2147483646 h 720"/>
              <a:gd name="T4" fmla="*/ 2147483646 w 1200"/>
              <a:gd name="T5" fmla="*/ 0 h 720"/>
              <a:gd name="T6" fmla="*/ 0 60000 65536"/>
              <a:gd name="T7" fmla="*/ 0 60000 65536"/>
              <a:gd name="T8" fmla="*/ 0 60000 65536"/>
              <a:gd name="T9" fmla="*/ 0 w 1200"/>
              <a:gd name="T10" fmla="*/ 0 h 720"/>
              <a:gd name="T11" fmla="*/ 1200 w 1200"/>
              <a:gd name="T12" fmla="*/ 720 h 720"/>
            </a:gdLst>
            <a:ahLst/>
            <a:cxnLst>
              <a:cxn ang="T6">
                <a:pos x="T0" y="T1"/>
              </a:cxn>
              <a:cxn ang="T7">
                <a:pos x="T2" y="T3"/>
              </a:cxn>
              <a:cxn ang="T8">
                <a:pos x="T4" y="T5"/>
              </a:cxn>
            </a:cxnLst>
            <a:rect l="T9" t="T10" r="T11" b="T12"/>
            <a:pathLst>
              <a:path w="1200" h="720">
                <a:moveTo>
                  <a:pt x="0" y="720"/>
                </a:moveTo>
                <a:cubicBezTo>
                  <a:pt x="140" y="540"/>
                  <a:pt x="280" y="360"/>
                  <a:pt x="480" y="240"/>
                </a:cubicBezTo>
                <a:cubicBezTo>
                  <a:pt x="680" y="120"/>
                  <a:pt x="1072" y="40"/>
                  <a:pt x="1200" y="0"/>
                </a:cubicBezTo>
              </a:path>
            </a:pathLst>
          </a:custGeom>
          <a:noFill/>
          <a:ln w="38100" cap="flat" cmpd="sng">
            <a:solidFill>
              <a:srgbClr val="FF00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72401" name="Freeform 17">
            <a:extLst>
              <a:ext uri="{FF2B5EF4-FFF2-40B4-BE49-F238E27FC236}">
                <a16:creationId xmlns:a16="http://schemas.microsoft.com/office/drawing/2014/main" id="{760C3597-D090-4E01-8F72-D30B9F203D10}"/>
              </a:ext>
            </a:extLst>
          </p:cNvPr>
          <p:cNvSpPr>
            <a:spLocks/>
          </p:cNvSpPr>
          <p:nvPr/>
        </p:nvSpPr>
        <p:spPr bwMode="auto">
          <a:xfrm>
            <a:off x="8001000" y="3886200"/>
            <a:ext cx="1676400" cy="1143000"/>
          </a:xfrm>
          <a:custGeom>
            <a:avLst/>
            <a:gdLst>
              <a:gd name="T0" fmla="*/ 0 w 1104"/>
              <a:gd name="T1" fmla="*/ 0 h 720"/>
              <a:gd name="T2" fmla="*/ 2147483646 w 1104"/>
              <a:gd name="T3" fmla="*/ 2147483646 h 720"/>
              <a:gd name="T4" fmla="*/ 2147483646 w 1104"/>
              <a:gd name="T5" fmla="*/ 2147483646 h 720"/>
              <a:gd name="T6" fmla="*/ 2147483646 w 1104"/>
              <a:gd name="T7" fmla="*/ 2147483646 h 720"/>
              <a:gd name="T8" fmla="*/ 2147483646 w 1104"/>
              <a:gd name="T9" fmla="*/ 2147483646 h 720"/>
              <a:gd name="T10" fmla="*/ 0 60000 65536"/>
              <a:gd name="T11" fmla="*/ 0 60000 65536"/>
              <a:gd name="T12" fmla="*/ 0 60000 65536"/>
              <a:gd name="T13" fmla="*/ 0 60000 65536"/>
              <a:gd name="T14" fmla="*/ 0 60000 65536"/>
              <a:gd name="T15" fmla="*/ 0 w 1104"/>
              <a:gd name="T16" fmla="*/ 0 h 720"/>
              <a:gd name="T17" fmla="*/ 1104 w 1104"/>
              <a:gd name="T18" fmla="*/ 720 h 720"/>
            </a:gdLst>
            <a:ahLst/>
            <a:cxnLst>
              <a:cxn ang="T10">
                <a:pos x="T0" y="T1"/>
              </a:cxn>
              <a:cxn ang="T11">
                <a:pos x="T2" y="T3"/>
              </a:cxn>
              <a:cxn ang="T12">
                <a:pos x="T4" y="T5"/>
              </a:cxn>
              <a:cxn ang="T13">
                <a:pos x="T6" y="T7"/>
              </a:cxn>
              <a:cxn ang="T14">
                <a:pos x="T8" y="T9"/>
              </a:cxn>
            </a:cxnLst>
            <a:rect l="T15" t="T16" r="T17" b="T18"/>
            <a:pathLst>
              <a:path w="1104" h="720">
                <a:moveTo>
                  <a:pt x="0" y="0"/>
                </a:moveTo>
                <a:cubicBezTo>
                  <a:pt x="92" y="172"/>
                  <a:pt x="184" y="344"/>
                  <a:pt x="240" y="432"/>
                </a:cubicBezTo>
                <a:cubicBezTo>
                  <a:pt x="296" y="520"/>
                  <a:pt x="264" y="488"/>
                  <a:pt x="336" y="528"/>
                </a:cubicBezTo>
                <a:cubicBezTo>
                  <a:pt x="408" y="568"/>
                  <a:pt x="544" y="640"/>
                  <a:pt x="672" y="672"/>
                </a:cubicBezTo>
                <a:cubicBezTo>
                  <a:pt x="800" y="704"/>
                  <a:pt x="952" y="712"/>
                  <a:pt x="1104" y="720"/>
                </a:cubicBezTo>
              </a:path>
            </a:pathLst>
          </a:custGeom>
          <a:noFill/>
          <a:ln w="38100" cap="flat" cmpd="sng">
            <a:solidFill>
              <a:srgbClr val="FF0000"/>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cxnSp>
        <p:nvCxnSpPr>
          <p:cNvPr id="272404" name="AutoShape 20">
            <a:extLst>
              <a:ext uri="{FF2B5EF4-FFF2-40B4-BE49-F238E27FC236}">
                <a16:creationId xmlns:a16="http://schemas.microsoft.com/office/drawing/2014/main" id="{C373E164-B539-4687-9B2E-5779F56E58B5}"/>
              </a:ext>
            </a:extLst>
          </p:cNvPr>
          <p:cNvCxnSpPr>
            <a:cxnSpLocks noChangeShapeType="1"/>
          </p:cNvCxnSpPr>
          <p:nvPr/>
        </p:nvCxnSpPr>
        <p:spPr bwMode="auto">
          <a:xfrm>
            <a:off x="6172200" y="3851276"/>
            <a:ext cx="1676400" cy="3492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graphicFrame>
        <p:nvGraphicFramePr>
          <p:cNvPr id="4" name="Table 4">
            <a:extLst>
              <a:ext uri="{FF2B5EF4-FFF2-40B4-BE49-F238E27FC236}">
                <a16:creationId xmlns:a16="http://schemas.microsoft.com/office/drawing/2014/main" id="{304D379C-B607-4151-AE5E-A71F5B6EAB55}"/>
              </a:ext>
            </a:extLst>
          </p:cNvPr>
          <p:cNvGraphicFramePr>
            <a:graphicFrameLocks noGrp="1"/>
          </p:cNvGraphicFramePr>
          <p:nvPr>
            <p:extLst>
              <p:ext uri="{D42A27DB-BD31-4B8C-83A1-F6EECF244321}">
                <p14:modId xmlns:p14="http://schemas.microsoft.com/office/powerpoint/2010/main" val="2539031625"/>
              </p:ext>
            </p:extLst>
          </p:nvPr>
        </p:nvGraphicFramePr>
        <p:xfrm>
          <a:off x="2114559" y="4116077"/>
          <a:ext cx="7562842" cy="370840"/>
        </p:xfrm>
        <a:graphic>
          <a:graphicData uri="http://schemas.openxmlformats.org/drawingml/2006/table">
            <a:tbl>
              <a:tblPr firstRow="1" bandRow="1">
                <a:tableStyleId>{5C22544A-7EE6-4342-B048-85BDC9FD1C3A}</a:tableStyleId>
              </a:tblPr>
              <a:tblGrid>
                <a:gridCol w="7562842">
                  <a:extLst>
                    <a:ext uri="{9D8B030D-6E8A-4147-A177-3AD203B41FA5}">
                      <a16:colId xmlns:a16="http://schemas.microsoft.com/office/drawing/2014/main" val="2200086325"/>
                    </a:ext>
                  </a:extLst>
                </a:gridCol>
              </a:tblGrid>
              <a:tr h="370840">
                <a:tc>
                  <a:txBody>
                    <a:bodyPr/>
                    <a:lstStyle/>
                    <a:p>
                      <a:pPr algn="ctr"/>
                      <a:r>
                        <a:rPr lang="en-US" dirty="0"/>
                        <a:t>Staying Disciplined through the Business Cycle</a:t>
                      </a:r>
                    </a:p>
                  </a:txBody>
                  <a:tcPr>
                    <a:solidFill>
                      <a:schemeClr val="accent1"/>
                    </a:solidFill>
                  </a:tcPr>
                </a:tc>
                <a:extLst>
                  <a:ext uri="{0D108BD9-81ED-4DB2-BD59-A6C34878D82A}">
                    <a16:rowId xmlns:a16="http://schemas.microsoft.com/office/drawing/2014/main" val="614546443"/>
                  </a:ext>
                </a:extLst>
              </a:tr>
            </a:tbl>
          </a:graphicData>
        </a:graphic>
      </p:graphicFrame>
    </p:spTree>
    <p:extLst>
      <p:ext uri="{BB962C8B-B14F-4D97-AF65-F5344CB8AC3E}">
        <p14:creationId xmlns:p14="http://schemas.microsoft.com/office/powerpoint/2010/main" val="1333180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2399"/>
                                        </p:tgtEl>
                                        <p:attrNameLst>
                                          <p:attrName>style.visibility</p:attrName>
                                        </p:attrNameLst>
                                      </p:cBhvr>
                                      <p:to>
                                        <p:strVal val="visible"/>
                                      </p:to>
                                    </p:set>
                                    <p:animEffect transition="in" filter="wipe(left)">
                                      <p:cBhvr>
                                        <p:cTn id="7" dur="500"/>
                                        <p:tgtEl>
                                          <p:spTgt spid="272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72400"/>
                                        </p:tgtEl>
                                        <p:attrNameLst>
                                          <p:attrName>style.visibility</p:attrName>
                                        </p:attrNameLst>
                                      </p:cBhvr>
                                      <p:to>
                                        <p:strVal val="visible"/>
                                      </p:to>
                                    </p:set>
                                    <p:animEffect transition="in" filter="wipe(left)">
                                      <p:cBhvr>
                                        <p:cTn id="12" dur="500"/>
                                        <p:tgtEl>
                                          <p:spTgt spid="2724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27240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72401"/>
                                        </p:tgtEl>
                                        <p:attrNameLst>
                                          <p:attrName>style.visibility</p:attrName>
                                        </p:attrNameLst>
                                      </p:cBhvr>
                                      <p:to>
                                        <p:strVal val="visible"/>
                                      </p:to>
                                    </p:set>
                                    <p:animEffect transition="in" filter="wipe(left)">
                                      <p:cBhvr>
                                        <p:cTn id="21" dur="500"/>
                                        <p:tgtEl>
                                          <p:spTgt spid="27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C597-4752-47EC-8BDA-F0D8CD892361}"/>
              </a:ext>
            </a:extLst>
          </p:cNvPr>
          <p:cNvSpPr>
            <a:spLocks noGrp="1"/>
          </p:cNvSpPr>
          <p:nvPr>
            <p:ph type="title"/>
          </p:nvPr>
        </p:nvSpPr>
        <p:spPr/>
        <p:txBody>
          <a:bodyPr/>
          <a:lstStyle/>
          <a:p>
            <a:r>
              <a:rPr lang="en-US" dirty="0"/>
              <a:t>How do you know if you’re outside the band?</a:t>
            </a:r>
          </a:p>
        </p:txBody>
      </p:sp>
      <p:sp>
        <p:nvSpPr>
          <p:cNvPr id="7" name="Content Placeholder 6">
            <a:extLst>
              <a:ext uri="{FF2B5EF4-FFF2-40B4-BE49-F238E27FC236}">
                <a16:creationId xmlns:a16="http://schemas.microsoft.com/office/drawing/2014/main" id="{229891F7-1298-46FA-99A9-42378414B81F}"/>
              </a:ext>
            </a:extLst>
          </p:cNvPr>
          <p:cNvSpPr>
            <a:spLocks noGrp="1"/>
          </p:cNvSpPr>
          <p:nvPr>
            <p:ph idx="1"/>
          </p:nvPr>
        </p:nvSpPr>
        <p:spPr>
          <a:xfrm>
            <a:off x="838199" y="1825625"/>
            <a:ext cx="7027069" cy="4351338"/>
          </a:xfrm>
        </p:spPr>
        <p:txBody>
          <a:bodyPr>
            <a:normAutofit/>
          </a:bodyPr>
          <a:lstStyle/>
          <a:p>
            <a:r>
              <a:rPr lang="en-US" dirty="0"/>
              <a:t>A great invention: You put a cold drink inside and the drink stays cold. You put a hot drink inside and it stays hot. </a:t>
            </a:r>
            <a:r>
              <a:rPr lang="en-US" b="1" dirty="0"/>
              <a:t>How does it know?</a:t>
            </a:r>
          </a:p>
          <a:p>
            <a:pPr marL="0" indent="0">
              <a:buNone/>
            </a:pPr>
            <a:endParaRPr lang="en-US" dirty="0"/>
          </a:p>
          <a:p>
            <a:r>
              <a:rPr lang="en-US" dirty="0"/>
              <a:t>How do you know if your bank is disciplined?</a:t>
            </a:r>
          </a:p>
          <a:p>
            <a:pPr marL="0" indent="0">
              <a:buNone/>
            </a:pPr>
            <a:endParaRPr lang="en-US" dirty="0"/>
          </a:p>
          <a:p>
            <a:r>
              <a:rPr lang="en-US" dirty="0"/>
              <a:t>Just like a Thermos – You know</a:t>
            </a:r>
          </a:p>
        </p:txBody>
      </p:sp>
      <p:pic>
        <p:nvPicPr>
          <p:cNvPr id="8" name="Picture 7">
            <a:extLst>
              <a:ext uri="{FF2B5EF4-FFF2-40B4-BE49-F238E27FC236}">
                <a16:creationId xmlns:a16="http://schemas.microsoft.com/office/drawing/2014/main" id="{54D90C78-A806-431B-940F-FA7F7A80AB6F}"/>
              </a:ext>
            </a:extLst>
          </p:cNvPr>
          <p:cNvPicPr>
            <a:picLocks noChangeAspect="1"/>
          </p:cNvPicPr>
          <p:nvPr/>
        </p:nvPicPr>
        <p:blipFill>
          <a:blip r:embed="rId2"/>
          <a:stretch>
            <a:fillRect/>
          </a:stretch>
        </p:blipFill>
        <p:spPr>
          <a:xfrm>
            <a:off x="7937697" y="1690688"/>
            <a:ext cx="4121833" cy="4121833"/>
          </a:xfrm>
          <a:prstGeom prst="rect">
            <a:avLst/>
          </a:prstGeom>
        </p:spPr>
      </p:pic>
    </p:spTree>
    <p:extLst>
      <p:ext uri="{BB962C8B-B14F-4D97-AF65-F5344CB8AC3E}">
        <p14:creationId xmlns:p14="http://schemas.microsoft.com/office/powerpoint/2010/main" val="92830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1000"/>
                                        <p:tgtEl>
                                          <p:spTgt spid="7">
                                            <p:txEl>
                                              <p:pRg st="4" end="4"/>
                                            </p:txEl>
                                          </p:spTgt>
                                        </p:tgtEl>
                                      </p:cBhvr>
                                    </p:animEffect>
                                    <p:anim calcmode="lin" valueType="num">
                                      <p:cBhvr>
                                        <p:cTn id="27"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5A36AA64-ADD2-4827-A3B0-9AF5A7535216}"/>
              </a:ext>
            </a:extLst>
          </p:cNvPr>
          <p:cNvSpPr>
            <a:spLocks noGrp="1"/>
          </p:cNvSpPr>
          <p:nvPr>
            <p:ph type="title"/>
          </p:nvPr>
        </p:nvSpPr>
        <p:spPr>
          <a:xfrm>
            <a:off x="548640" y="365760"/>
            <a:ext cx="10972800" cy="914400"/>
          </a:xfrm>
          <a:solidFill>
            <a:schemeClr val="bg1"/>
          </a:solidFill>
        </p:spPr>
        <p:txBody>
          <a:bodyPr>
            <a:normAutofit/>
          </a:bodyPr>
          <a:lstStyle/>
          <a:p>
            <a:r>
              <a:rPr lang="en-US" altLang="en-US" dirty="0"/>
              <a:t>In-Class </a:t>
            </a:r>
            <a:r>
              <a:rPr lang="en-US" altLang="en-US" b="1" dirty="0"/>
              <a:t>Thought</a:t>
            </a:r>
          </a:p>
        </p:txBody>
      </p:sp>
      <p:sp>
        <p:nvSpPr>
          <p:cNvPr id="423939" name="Rectangle 3">
            <a:extLst>
              <a:ext uri="{FF2B5EF4-FFF2-40B4-BE49-F238E27FC236}">
                <a16:creationId xmlns:a16="http://schemas.microsoft.com/office/drawing/2014/main" id="{C661AB88-A8BF-4F48-8F77-61F7C8589D0F}"/>
              </a:ext>
            </a:extLst>
          </p:cNvPr>
          <p:cNvSpPr>
            <a:spLocks noGrp="1" noChangeArrowheads="1"/>
          </p:cNvSpPr>
          <p:nvPr>
            <p:ph idx="1"/>
          </p:nvPr>
        </p:nvSpPr>
        <p:spPr>
          <a:xfrm>
            <a:off x="640079" y="1580322"/>
            <a:ext cx="8032667" cy="4833731"/>
          </a:xfrm>
          <a:solidFill>
            <a:schemeClr val="bg1"/>
          </a:solidFill>
          <a:ln>
            <a:miter lim="800000"/>
            <a:headEnd/>
            <a:tailEnd/>
          </a:ln>
        </p:spPr>
        <p:txBody>
          <a:bodyPr>
            <a:noAutofit/>
          </a:bodyPr>
          <a:lstStyle/>
          <a:p>
            <a:pPr marL="0" indent="0">
              <a:buNone/>
              <a:defRPr/>
            </a:pPr>
            <a:r>
              <a:rPr lang="en-US" altLang="en-US" sz="2000" b="1" dirty="0"/>
              <a:t>Assignment:</a:t>
            </a:r>
            <a:r>
              <a:rPr lang="en-US" altLang="en-US" sz="2000" dirty="0"/>
              <a:t> Discuss your bank’s approach to disciplined lending. Like a Thermos, what do you think? </a:t>
            </a:r>
          </a:p>
          <a:p>
            <a:pPr marL="0" indent="0">
              <a:buNone/>
              <a:defRPr/>
            </a:pPr>
            <a:endParaRPr lang="en-US" altLang="en-US" sz="1000" dirty="0"/>
          </a:p>
          <a:p>
            <a:pPr marL="0" indent="0">
              <a:buNone/>
              <a:defRPr/>
            </a:pPr>
            <a:endParaRPr lang="en-US" altLang="en-US" sz="1000" dirty="0"/>
          </a:p>
          <a:p>
            <a:pPr marL="0" indent="0">
              <a:buNone/>
              <a:defRPr/>
            </a:pPr>
            <a:endParaRPr lang="en-US" altLang="en-US" sz="1000" dirty="0"/>
          </a:p>
          <a:p>
            <a:pPr marL="0" indent="0">
              <a:buNone/>
              <a:defRPr/>
            </a:pPr>
            <a:endParaRPr lang="en-US" altLang="en-US" sz="1000" dirty="0"/>
          </a:p>
          <a:p>
            <a:pPr marL="0" indent="0">
              <a:buNone/>
              <a:defRPr/>
            </a:pPr>
            <a:endParaRPr lang="en-US" altLang="en-US" sz="1000" dirty="0"/>
          </a:p>
          <a:p>
            <a:pPr marL="0" indent="0">
              <a:buNone/>
              <a:defRPr/>
            </a:pPr>
            <a:endParaRPr lang="en-US" altLang="en-US" sz="1000" dirty="0"/>
          </a:p>
          <a:p>
            <a:pPr marL="0" indent="0">
              <a:buNone/>
              <a:defRPr/>
            </a:pPr>
            <a:endParaRPr lang="en-US" altLang="en-US" sz="1000" dirty="0"/>
          </a:p>
          <a:p>
            <a:pPr marL="0" indent="0">
              <a:buNone/>
              <a:defRPr/>
            </a:pPr>
            <a:endParaRPr lang="en-US" altLang="en-US" sz="1000" dirty="0"/>
          </a:p>
          <a:p>
            <a:pPr marL="0" indent="0">
              <a:buNone/>
              <a:defRPr/>
            </a:pPr>
            <a:endParaRPr lang="en-US" altLang="en-US" sz="1000" dirty="0"/>
          </a:p>
          <a:p>
            <a:pPr marL="0" indent="0">
              <a:buNone/>
              <a:defRPr/>
            </a:pPr>
            <a:endParaRPr lang="en-US" altLang="en-US" sz="2000" b="1" dirty="0"/>
          </a:p>
          <a:p>
            <a:pPr marL="0" indent="0">
              <a:buNone/>
              <a:defRPr/>
            </a:pPr>
            <a:endParaRPr lang="en-US" altLang="en-US" sz="2000" b="1" dirty="0"/>
          </a:p>
          <a:p>
            <a:pPr marL="0" indent="0">
              <a:buNone/>
              <a:defRPr/>
            </a:pPr>
            <a:endParaRPr lang="en-US" altLang="en-US" sz="2000" b="1" dirty="0"/>
          </a:p>
          <a:p>
            <a:pPr marL="0" indent="0">
              <a:buNone/>
              <a:defRPr/>
            </a:pPr>
            <a:r>
              <a:rPr lang="en-US" altLang="en-US" sz="2000" b="1" dirty="0"/>
              <a:t>Time:  </a:t>
            </a:r>
            <a:r>
              <a:rPr lang="en-US" altLang="en-US" sz="2000" dirty="0"/>
              <a:t>1 minute</a:t>
            </a:r>
          </a:p>
          <a:p>
            <a:pPr marL="0" indent="0">
              <a:buNone/>
              <a:defRPr/>
            </a:pPr>
            <a:endParaRPr lang="en-US" altLang="en-US" sz="2000" dirty="0"/>
          </a:p>
        </p:txBody>
      </p:sp>
      <p:pic>
        <p:nvPicPr>
          <p:cNvPr id="269316" name="Picture 1">
            <a:extLst>
              <a:ext uri="{FF2B5EF4-FFF2-40B4-BE49-F238E27FC236}">
                <a16:creationId xmlns:a16="http://schemas.microsoft.com/office/drawing/2014/main" id="{578E5384-E49F-46F6-B20A-2E586EA94EEB}"/>
              </a:ext>
            </a:extLst>
          </p:cNvPr>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8672747" y="3101847"/>
            <a:ext cx="2676939" cy="2676939"/>
          </a:xfrm>
          <a:prstGeom prst="rect">
            <a:avLst/>
          </a:prstGeom>
          <a:noFill/>
          <a:ln>
            <a:noFill/>
          </a:ln>
        </p:spPr>
      </p:pic>
      <p:graphicFrame>
        <p:nvGraphicFramePr>
          <p:cNvPr id="2" name="Table 2">
            <a:extLst>
              <a:ext uri="{FF2B5EF4-FFF2-40B4-BE49-F238E27FC236}">
                <a16:creationId xmlns:a16="http://schemas.microsoft.com/office/drawing/2014/main" id="{742EA352-565B-4840-A3E0-EB245D2B0C51}"/>
              </a:ext>
            </a:extLst>
          </p:cNvPr>
          <p:cNvGraphicFramePr>
            <a:graphicFrameLocks noGrp="1"/>
          </p:cNvGraphicFramePr>
          <p:nvPr>
            <p:extLst>
              <p:ext uri="{D42A27DB-BD31-4B8C-83A1-F6EECF244321}">
                <p14:modId xmlns:p14="http://schemas.microsoft.com/office/powerpoint/2010/main" val="2083647237"/>
              </p:ext>
            </p:extLst>
          </p:nvPr>
        </p:nvGraphicFramePr>
        <p:xfrm>
          <a:off x="640078" y="2595107"/>
          <a:ext cx="7278436" cy="3216830"/>
        </p:xfrm>
        <a:graphic>
          <a:graphicData uri="http://schemas.openxmlformats.org/drawingml/2006/table">
            <a:tbl>
              <a:tblPr firstRow="1" bandRow="1">
                <a:tableStyleId>{5C22544A-7EE6-4342-B048-85BDC9FD1C3A}</a:tableStyleId>
              </a:tblPr>
              <a:tblGrid>
                <a:gridCol w="1322944">
                  <a:extLst>
                    <a:ext uri="{9D8B030D-6E8A-4147-A177-3AD203B41FA5}">
                      <a16:colId xmlns:a16="http://schemas.microsoft.com/office/drawing/2014/main" val="3313055153"/>
                    </a:ext>
                  </a:extLst>
                </a:gridCol>
                <a:gridCol w="5955492">
                  <a:extLst>
                    <a:ext uri="{9D8B030D-6E8A-4147-A177-3AD203B41FA5}">
                      <a16:colId xmlns:a16="http://schemas.microsoft.com/office/drawing/2014/main" val="1367163377"/>
                    </a:ext>
                  </a:extLst>
                </a:gridCol>
              </a:tblGrid>
              <a:tr h="504110">
                <a:tc>
                  <a:txBody>
                    <a:bodyPr/>
                    <a:lstStyle/>
                    <a:p>
                      <a:pPr algn="ctr"/>
                      <a:r>
                        <a:rPr lang="en-US" sz="2000" b="0" dirty="0">
                          <a:solidFill>
                            <a:schemeClr val="tx1"/>
                          </a:solidFill>
                          <a:latin typeface="+mn-lt"/>
                        </a:rPr>
                        <a:t>Answer</a:t>
                      </a:r>
                    </a:p>
                  </a:txBody>
                  <a:tcPr>
                    <a:solidFill>
                      <a:schemeClr val="bg1"/>
                    </a:solidFill>
                  </a:tcPr>
                </a:tc>
                <a:tc>
                  <a:txBody>
                    <a:bodyPr/>
                    <a:lstStyle/>
                    <a:p>
                      <a:r>
                        <a:rPr lang="en-US" sz="2000" b="0" dirty="0">
                          <a:solidFill>
                            <a:schemeClr val="tx1"/>
                          </a:solidFill>
                          <a:latin typeface="+mn-lt"/>
                        </a:rPr>
                        <a:t>Questions</a:t>
                      </a:r>
                    </a:p>
                  </a:txBody>
                  <a:tcPr>
                    <a:solidFill>
                      <a:schemeClr val="bg1"/>
                    </a:solidFill>
                  </a:tcPr>
                </a:tc>
                <a:extLst>
                  <a:ext uri="{0D108BD9-81ED-4DB2-BD59-A6C34878D82A}">
                    <a16:rowId xmlns:a16="http://schemas.microsoft.com/office/drawing/2014/main" val="2049477537"/>
                  </a:ext>
                </a:extLst>
              </a:tr>
              <a:tr h="438096">
                <a:tc>
                  <a:txBody>
                    <a:bodyPr/>
                    <a:lstStyle/>
                    <a:p>
                      <a:pPr algn="ctr"/>
                      <a:r>
                        <a:rPr lang="en-US" sz="2000" b="0" dirty="0">
                          <a:latin typeface="+mn-lt"/>
                        </a:rPr>
                        <a:t>1</a:t>
                      </a:r>
                    </a:p>
                  </a:txBody>
                  <a:tcPr>
                    <a:solidFill>
                      <a:schemeClr val="bg1">
                        <a:lumMod val="95000"/>
                      </a:schemeClr>
                    </a:solidFill>
                  </a:tcPr>
                </a:tc>
                <a:tc>
                  <a:txBody>
                    <a:bodyPr/>
                    <a:lstStyle/>
                    <a:p>
                      <a:r>
                        <a:rPr lang="en-US" sz="2000" b="0" dirty="0">
                          <a:latin typeface="+mn-lt"/>
                        </a:rPr>
                        <a:t>Do you think your bank does a </a:t>
                      </a:r>
                      <a:r>
                        <a:rPr lang="en-US" sz="2000" b="0" dirty="0">
                          <a:solidFill>
                            <a:srgbClr val="FF0000"/>
                          </a:solidFill>
                          <a:latin typeface="+mn-lt"/>
                        </a:rPr>
                        <a:t>good job </a:t>
                      </a:r>
                      <a:r>
                        <a:rPr lang="en-US" sz="2000" b="0" dirty="0">
                          <a:latin typeface="+mn-lt"/>
                        </a:rPr>
                        <a:t>of practicing credit risk discipline </a:t>
                      </a:r>
                      <a:r>
                        <a:rPr lang="en-US" sz="2000" b="0" dirty="0">
                          <a:solidFill>
                            <a:srgbClr val="FF0000"/>
                          </a:solidFill>
                          <a:latin typeface="+mn-lt"/>
                        </a:rPr>
                        <a:t>across the board? </a:t>
                      </a:r>
                      <a:r>
                        <a:rPr lang="en-US" sz="2000" b="1" dirty="0">
                          <a:solidFill>
                            <a:srgbClr val="FF0000"/>
                          </a:solidFill>
                          <a:latin typeface="+mn-lt"/>
                        </a:rPr>
                        <a:t>HIGHLY disciplined</a:t>
                      </a:r>
                    </a:p>
                  </a:txBody>
                  <a:tcPr>
                    <a:solidFill>
                      <a:schemeClr val="bg1">
                        <a:lumMod val="95000"/>
                      </a:schemeClr>
                    </a:solidFill>
                  </a:tcPr>
                </a:tc>
                <a:extLst>
                  <a:ext uri="{0D108BD9-81ED-4DB2-BD59-A6C34878D82A}">
                    <a16:rowId xmlns:a16="http://schemas.microsoft.com/office/drawing/2014/main" val="3855729774"/>
                  </a:ext>
                </a:extLst>
              </a:tr>
              <a:tr h="4380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mn-lt"/>
                        </a:rPr>
                        <a:t>2</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mn-lt"/>
                        </a:rPr>
                        <a:t>Do you think your bank does a </a:t>
                      </a:r>
                      <a:r>
                        <a:rPr lang="en-US" sz="2000" b="0" dirty="0">
                          <a:solidFill>
                            <a:srgbClr val="FF0000"/>
                          </a:solidFill>
                          <a:latin typeface="+mn-lt"/>
                        </a:rPr>
                        <a:t>mediocre job </a:t>
                      </a:r>
                      <a:r>
                        <a:rPr lang="en-US" sz="2000" b="0" dirty="0">
                          <a:latin typeface="+mn-lt"/>
                        </a:rPr>
                        <a:t>of practicing credit risk discipline across the board? </a:t>
                      </a:r>
                      <a:r>
                        <a:rPr lang="en-US" sz="2000" b="1" dirty="0">
                          <a:solidFill>
                            <a:srgbClr val="FF0000"/>
                          </a:solidFill>
                          <a:latin typeface="+mn-lt"/>
                        </a:rPr>
                        <a:t>KIND OF disciplined</a:t>
                      </a:r>
                    </a:p>
                  </a:txBody>
                  <a:tcPr>
                    <a:solidFill>
                      <a:schemeClr val="bg1">
                        <a:lumMod val="85000"/>
                      </a:schemeClr>
                    </a:solidFill>
                  </a:tcPr>
                </a:tc>
                <a:extLst>
                  <a:ext uri="{0D108BD9-81ED-4DB2-BD59-A6C34878D82A}">
                    <a16:rowId xmlns:a16="http://schemas.microsoft.com/office/drawing/2014/main" val="978832712"/>
                  </a:ext>
                </a:extLst>
              </a:tr>
              <a:tr h="438096">
                <a:tc>
                  <a:txBody>
                    <a:bodyPr/>
                    <a:lstStyle/>
                    <a:p>
                      <a:pPr algn="ctr"/>
                      <a:r>
                        <a:rPr lang="en-US" sz="2000" b="0" dirty="0">
                          <a:latin typeface="+mn-lt"/>
                        </a:rPr>
                        <a:t>3</a:t>
                      </a:r>
                    </a:p>
                  </a:txBody>
                  <a:tcP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mn-lt"/>
                        </a:rPr>
                        <a:t>Do you think your bank does a </a:t>
                      </a:r>
                      <a:r>
                        <a:rPr lang="en-US" sz="2000" b="0" dirty="0">
                          <a:solidFill>
                            <a:srgbClr val="FF0000"/>
                          </a:solidFill>
                          <a:latin typeface="+mn-lt"/>
                        </a:rPr>
                        <a:t>good job </a:t>
                      </a:r>
                      <a:r>
                        <a:rPr lang="en-US" sz="2000" b="0" dirty="0">
                          <a:latin typeface="+mn-lt"/>
                        </a:rPr>
                        <a:t>of practicing credit risk discipline </a:t>
                      </a:r>
                      <a:r>
                        <a:rPr lang="en-US" sz="2000" b="0" dirty="0">
                          <a:solidFill>
                            <a:srgbClr val="FF0000"/>
                          </a:solidFill>
                          <a:latin typeface="+mn-lt"/>
                        </a:rPr>
                        <a:t>in a few areas</a:t>
                      </a:r>
                      <a:r>
                        <a:rPr lang="en-US" sz="2000" b="0" dirty="0">
                          <a:latin typeface="+mn-lt"/>
                        </a:rPr>
                        <a:t>? </a:t>
                      </a:r>
                      <a:r>
                        <a:rPr lang="en-US" sz="2000" b="1" dirty="0">
                          <a:solidFill>
                            <a:srgbClr val="FF0000"/>
                          </a:solidFill>
                          <a:latin typeface="+mn-lt"/>
                        </a:rPr>
                        <a:t>UNDISCIPLINED</a:t>
                      </a:r>
                    </a:p>
                  </a:txBody>
                  <a:tcPr>
                    <a:solidFill>
                      <a:schemeClr val="bg1">
                        <a:lumMod val="75000"/>
                      </a:schemeClr>
                    </a:solidFill>
                  </a:tcPr>
                </a:tc>
                <a:extLst>
                  <a:ext uri="{0D108BD9-81ED-4DB2-BD59-A6C34878D82A}">
                    <a16:rowId xmlns:a16="http://schemas.microsoft.com/office/drawing/2014/main" val="4182694526"/>
                  </a:ext>
                </a:extLst>
              </a:tr>
            </a:tbl>
          </a:graphicData>
        </a:graphic>
      </p:graphicFrame>
    </p:spTree>
    <p:extLst>
      <p:ext uri="{BB962C8B-B14F-4D97-AF65-F5344CB8AC3E}">
        <p14:creationId xmlns:p14="http://schemas.microsoft.com/office/powerpoint/2010/main" val="268459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Effect transition="in" filter="fade">
                                      <p:cBhvr>
                                        <p:cTn id="7" dur="500"/>
                                        <p:tgtEl>
                                          <p:spTgt spid="423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84E546AC-E544-466D-B870-82C8B5B22928}"/>
              </a:ext>
            </a:extLst>
          </p:cNvPr>
          <p:cNvSpPr>
            <a:spLocks noGrp="1" noChangeArrowheads="1"/>
          </p:cNvSpPr>
          <p:nvPr>
            <p:ph type="title"/>
          </p:nvPr>
        </p:nvSpPr>
        <p:spPr>
          <a:xfrm>
            <a:off x="2743200" y="3026568"/>
            <a:ext cx="4495800" cy="804863"/>
          </a:xfrm>
        </p:spPr>
        <p:txBody>
          <a:bodyPr/>
          <a:lstStyle/>
          <a:p>
            <a:pPr algn="ctr"/>
            <a:r>
              <a:rPr lang="en-US" altLang="en-US" sz="4000" dirty="0"/>
              <a:t>Polling Question 3</a:t>
            </a:r>
          </a:p>
        </p:txBody>
      </p:sp>
      <p:pic>
        <p:nvPicPr>
          <p:cNvPr id="26627" name="Picture 1">
            <a:extLst>
              <a:ext uri="{FF2B5EF4-FFF2-40B4-BE49-F238E27FC236}">
                <a16:creationId xmlns:a16="http://schemas.microsoft.com/office/drawing/2014/main" id="{4C04D5F2-CD9A-4ABA-AD15-3BE610219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1931986"/>
            <a:ext cx="20478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130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5CE34EB-E778-4EF9-B478-4DB44542ED31}"/>
              </a:ext>
            </a:extLst>
          </p:cNvPr>
          <p:cNvSpPr txBox="1">
            <a:spLocks/>
          </p:cNvSpPr>
          <p:nvPr/>
        </p:nvSpPr>
        <p:spPr>
          <a:xfrm>
            <a:off x="2023027" y="2866342"/>
            <a:ext cx="6872495" cy="950284"/>
          </a:xfrm>
          <a:prstGeom prst="rect">
            <a:avLst/>
          </a:prstGeom>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w="3175" cmpd="sng">
                  <a:noFill/>
                </a:ln>
                <a:solidFill>
                  <a:schemeClr val="tx1">
                    <a:lumMod val="65000"/>
                    <a:lumOff val="35000"/>
                  </a:schemeClr>
                </a:solidFill>
                <a:effectLst/>
                <a:uLnTx/>
                <a:uFillTx/>
                <a:latin typeface="Calibri" panose="020F0502020204030204" pitchFamily="34" charset="0"/>
                <a:ea typeface="+mj-ea"/>
                <a:cs typeface="Calibri" panose="020F0502020204030204" pitchFamily="34" charset="0"/>
              </a:rPr>
              <a:t>Guiding Principles</a:t>
            </a:r>
          </a:p>
        </p:txBody>
      </p:sp>
      <p:cxnSp>
        <p:nvCxnSpPr>
          <p:cNvPr id="7" name="Straight Connector 6">
            <a:extLst>
              <a:ext uri="{FF2B5EF4-FFF2-40B4-BE49-F238E27FC236}">
                <a16:creationId xmlns:a16="http://schemas.microsoft.com/office/drawing/2014/main" id="{57132CDD-A23A-4985-B2B3-49AD079C9BA9}"/>
              </a:ext>
            </a:extLst>
          </p:cNvPr>
          <p:cNvCxnSpPr>
            <a:cxnSpLocks/>
          </p:cNvCxnSpPr>
          <p:nvPr/>
        </p:nvCxnSpPr>
        <p:spPr>
          <a:xfrm flipV="1">
            <a:off x="2196548" y="3975652"/>
            <a:ext cx="6997148" cy="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DA06318-CF2C-4C6C-A413-A2AF4CE4706A}"/>
              </a:ext>
            </a:extLst>
          </p:cNvPr>
          <p:cNvPicPr>
            <a:picLocks noChangeAspect="1"/>
          </p:cNvPicPr>
          <p:nvPr/>
        </p:nvPicPr>
        <p:blipFill>
          <a:blip r:embed="rId2"/>
          <a:stretch>
            <a:fillRect/>
          </a:stretch>
        </p:blipFill>
        <p:spPr>
          <a:xfrm>
            <a:off x="2101194" y="4263201"/>
            <a:ext cx="4669941" cy="518205"/>
          </a:xfrm>
          <a:prstGeom prst="rect">
            <a:avLst/>
          </a:prstGeom>
        </p:spPr>
      </p:pic>
    </p:spTree>
    <p:extLst>
      <p:ext uri="{BB962C8B-B14F-4D97-AF65-F5344CB8AC3E}">
        <p14:creationId xmlns:p14="http://schemas.microsoft.com/office/powerpoint/2010/main" val="598567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It could be that the purpose of your life is only to serve as a warning to others.">
            <a:extLst>
              <a:ext uri="{FF2B5EF4-FFF2-40B4-BE49-F238E27FC236}">
                <a16:creationId xmlns:a16="http://schemas.microsoft.com/office/drawing/2014/main" id="{13E89397-8665-4372-A270-3139170C3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444" y="381000"/>
            <a:ext cx="864711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118056-7364-46A1-9665-AE1A17A7292A}"/>
              </a:ext>
            </a:extLst>
          </p:cNvPr>
          <p:cNvSpPr>
            <a:spLocks noGrp="1"/>
          </p:cNvSpPr>
          <p:nvPr>
            <p:ph type="title"/>
          </p:nvPr>
        </p:nvSpPr>
        <p:spPr/>
        <p:txBody>
          <a:bodyPr/>
          <a:lstStyle/>
          <a:p>
            <a:r>
              <a:rPr lang="en-US" dirty="0"/>
              <a:t>One way to stay where you want to be</a:t>
            </a:r>
          </a:p>
        </p:txBody>
      </p:sp>
      <p:sp>
        <p:nvSpPr>
          <p:cNvPr id="5" name="Content Placeholder 4">
            <a:extLst>
              <a:ext uri="{FF2B5EF4-FFF2-40B4-BE49-F238E27FC236}">
                <a16:creationId xmlns:a16="http://schemas.microsoft.com/office/drawing/2014/main" id="{81DE4A6F-834C-416E-B783-1D5672CEB586}"/>
              </a:ext>
            </a:extLst>
          </p:cNvPr>
          <p:cNvSpPr>
            <a:spLocks noGrp="1"/>
          </p:cNvSpPr>
          <p:nvPr>
            <p:ph idx="1"/>
          </p:nvPr>
        </p:nvSpPr>
        <p:spPr>
          <a:xfrm>
            <a:off x="838200" y="1825625"/>
            <a:ext cx="4926806" cy="4351338"/>
          </a:xfrm>
        </p:spPr>
        <p:txBody>
          <a:bodyPr/>
          <a:lstStyle/>
          <a:p>
            <a:endParaRPr lang="en-US" dirty="0"/>
          </a:p>
          <a:p>
            <a:r>
              <a:rPr lang="en-US" dirty="0"/>
              <a:t>Develop your own guardrails</a:t>
            </a:r>
          </a:p>
          <a:p>
            <a:endParaRPr lang="en-US" dirty="0"/>
          </a:p>
          <a:p>
            <a:r>
              <a:rPr lang="en-US" dirty="0"/>
              <a:t>Do it with all constituencies involved</a:t>
            </a:r>
          </a:p>
          <a:p>
            <a:endParaRPr lang="en-US" dirty="0"/>
          </a:p>
        </p:txBody>
      </p:sp>
      <p:pic>
        <p:nvPicPr>
          <p:cNvPr id="6" name="Picture 5">
            <a:extLst>
              <a:ext uri="{FF2B5EF4-FFF2-40B4-BE49-F238E27FC236}">
                <a16:creationId xmlns:a16="http://schemas.microsoft.com/office/drawing/2014/main" id="{2F2FF461-E222-4D86-95CC-63562F4D80B7}"/>
              </a:ext>
            </a:extLst>
          </p:cNvPr>
          <p:cNvPicPr>
            <a:picLocks noChangeAspect="1"/>
          </p:cNvPicPr>
          <p:nvPr/>
        </p:nvPicPr>
        <p:blipFill>
          <a:blip r:embed="rId2"/>
          <a:stretch>
            <a:fillRect/>
          </a:stretch>
        </p:blipFill>
        <p:spPr>
          <a:xfrm>
            <a:off x="6365082" y="2107406"/>
            <a:ext cx="4762500" cy="3228975"/>
          </a:xfrm>
          <a:prstGeom prst="rect">
            <a:avLst/>
          </a:prstGeom>
        </p:spPr>
      </p:pic>
    </p:spTree>
    <p:extLst>
      <p:ext uri="{BB962C8B-B14F-4D97-AF65-F5344CB8AC3E}">
        <p14:creationId xmlns:p14="http://schemas.microsoft.com/office/powerpoint/2010/main" val="2424247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73F6-7AD4-4729-A9ED-CA1FBC3DD8C3}"/>
              </a:ext>
            </a:extLst>
          </p:cNvPr>
          <p:cNvSpPr>
            <a:spLocks noGrp="1"/>
          </p:cNvSpPr>
          <p:nvPr>
            <p:ph type="title"/>
          </p:nvPr>
        </p:nvSpPr>
        <p:spPr>
          <a:xfrm>
            <a:off x="548640" y="365125"/>
            <a:ext cx="10515600" cy="914400"/>
          </a:xfrm>
        </p:spPr>
        <p:txBody>
          <a:bodyPr/>
          <a:lstStyle/>
          <a:p>
            <a:r>
              <a:rPr lang="en-US" dirty="0"/>
              <a:t>Staying in the band of discipline</a:t>
            </a:r>
          </a:p>
        </p:txBody>
      </p:sp>
      <p:sp>
        <p:nvSpPr>
          <p:cNvPr id="3" name="Content Placeholder 2">
            <a:extLst>
              <a:ext uri="{FF2B5EF4-FFF2-40B4-BE49-F238E27FC236}">
                <a16:creationId xmlns:a16="http://schemas.microsoft.com/office/drawing/2014/main" id="{DBB0A794-825B-4A00-B1A9-D0820096C363}"/>
              </a:ext>
            </a:extLst>
          </p:cNvPr>
          <p:cNvSpPr>
            <a:spLocks noGrp="1"/>
          </p:cNvSpPr>
          <p:nvPr>
            <p:ph idx="1"/>
          </p:nvPr>
        </p:nvSpPr>
        <p:spPr>
          <a:xfrm>
            <a:off x="548640" y="1880681"/>
            <a:ext cx="10515600" cy="4351338"/>
          </a:xfrm>
        </p:spPr>
        <p:txBody>
          <a:bodyPr>
            <a:normAutofit/>
          </a:bodyPr>
          <a:lstStyle/>
          <a:p>
            <a:r>
              <a:rPr lang="en-US" sz="2000" dirty="0"/>
              <a:t>Easier said than done, but an idea</a:t>
            </a:r>
          </a:p>
          <a:p>
            <a:endParaRPr lang="en-US" sz="2000" dirty="0"/>
          </a:p>
          <a:p>
            <a:r>
              <a:rPr lang="en-US" sz="2000" dirty="0"/>
              <a:t>Guiding principles setting forth, for all to know, who you are and what you do</a:t>
            </a:r>
          </a:p>
          <a:p>
            <a:endParaRPr lang="en-US" sz="2000" dirty="0"/>
          </a:p>
          <a:p>
            <a:r>
              <a:rPr lang="en-US" sz="2000" dirty="0"/>
              <a:t>And, perhaps of equal weight, who you’re not and what you don’t do</a:t>
            </a:r>
          </a:p>
        </p:txBody>
      </p:sp>
    </p:spTree>
    <p:extLst>
      <p:ext uri="{BB962C8B-B14F-4D97-AF65-F5344CB8AC3E}">
        <p14:creationId xmlns:p14="http://schemas.microsoft.com/office/powerpoint/2010/main" val="3910062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547CD-3E60-4171-8CE4-6F1A718DA10E}"/>
              </a:ext>
            </a:extLst>
          </p:cNvPr>
          <p:cNvSpPr>
            <a:spLocks noGrp="1"/>
          </p:cNvSpPr>
          <p:nvPr>
            <p:ph type="title"/>
          </p:nvPr>
        </p:nvSpPr>
        <p:spPr>
          <a:xfrm>
            <a:off x="548640" y="365125"/>
            <a:ext cx="10515600" cy="914400"/>
          </a:xfrm>
        </p:spPr>
        <p:txBody>
          <a:bodyPr/>
          <a:lstStyle/>
          <a:p>
            <a:r>
              <a:rPr lang="en-US" dirty="0"/>
              <a:t>How to do it right?</a:t>
            </a:r>
          </a:p>
        </p:txBody>
      </p:sp>
      <p:sp>
        <p:nvSpPr>
          <p:cNvPr id="3" name="Content Placeholder 2">
            <a:extLst>
              <a:ext uri="{FF2B5EF4-FFF2-40B4-BE49-F238E27FC236}">
                <a16:creationId xmlns:a16="http://schemas.microsoft.com/office/drawing/2014/main" id="{60F79AA8-C973-40D9-B562-34F49765605C}"/>
              </a:ext>
            </a:extLst>
          </p:cNvPr>
          <p:cNvSpPr>
            <a:spLocks noGrp="1"/>
          </p:cNvSpPr>
          <p:nvPr>
            <p:ph idx="1"/>
          </p:nvPr>
        </p:nvSpPr>
        <p:spPr>
          <a:xfrm>
            <a:off x="548640" y="1706355"/>
            <a:ext cx="10515599" cy="4351338"/>
          </a:xfrm>
        </p:spPr>
        <p:txBody>
          <a:bodyPr>
            <a:normAutofit/>
          </a:bodyPr>
          <a:lstStyle/>
          <a:p>
            <a:r>
              <a:rPr lang="en-US" sz="2000" dirty="0"/>
              <a:t>Get buy in from “both sides of the aisle”</a:t>
            </a:r>
          </a:p>
          <a:p>
            <a:endParaRPr lang="en-US" sz="2000" dirty="0"/>
          </a:p>
          <a:p>
            <a:r>
              <a:rPr lang="en-US" sz="2000" dirty="0"/>
              <a:t>The sales side will benefit from an understanding of what is expected of the, instead of getting a conflicting message</a:t>
            </a:r>
          </a:p>
          <a:p>
            <a:endParaRPr lang="en-US" sz="2000" dirty="0"/>
          </a:p>
          <a:p>
            <a:r>
              <a:rPr lang="en-US" sz="2000" dirty="0"/>
              <a:t>The credit side benefits from being shown opportunities that fit the credit risk appetite of the institution</a:t>
            </a:r>
          </a:p>
        </p:txBody>
      </p:sp>
    </p:spTree>
    <p:extLst>
      <p:ext uri="{BB962C8B-B14F-4D97-AF65-F5344CB8AC3E}">
        <p14:creationId xmlns:p14="http://schemas.microsoft.com/office/powerpoint/2010/main" val="512386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D6A7-694E-4ED1-8360-2AA55A3F7B1E}"/>
              </a:ext>
            </a:extLst>
          </p:cNvPr>
          <p:cNvSpPr>
            <a:spLocks noGrp="1"/>
          </p:cNvSpPr>
          <p:nvPr>
            <p:ph type="title"/>
          </p:nvPr>
        </p:nvSpPr>
        <p:spPr>
          <a:xfrm>
            <a:off x="548640" y="365125"/>
            <a:ext cx="10515600" cy="914400"/>
          </a:xfrm>
        </p:spPr>
        <p:txBody>
          <a:bodyPr>
            <a:normAutofit fontScale="90000"/>
          </a:bodyPr>
          <a:lstStyle/>
          <a:p>
            <a:r>
              <a:rPr lang="en-US" dirty="0"/>
              <a:t>Guiding principles for staying disciplined: Examples</a:t>
            </a:r>
          </a:p>
        </p:txBody>
      </p:sp>
      <p:sp>
        <p:nvSpPr>
          <p:cNvPr id="16" name="Content Placeholder 15">
            <a:extLst>
              <a:ext uri="{FF2B5EF4-FFF2-40B4-BE49-F238E27FC236}">
                <a16:creationId xmlns:a16="http://schemas.microsoft.com/office/drawing/2014/main" id="{614858C7-7514-4B02-8396-51B27F024826}"/>
              </a:ext>
            </a:extLst>
          </p:cNvPr>
          <p:cNvSpPr>
            <a:spLocks noGrp="1"/>
          </p:cNvSpPr>
          <p:nvPr>
            <p:ph idx="1"/>
          </p:nvPr>
        </p:nvSpPr>
        <p:spPr>
          <a:xfrm>
            <a:off x="548639" y="1686477"/>
            <a:ext cx="10921117" cy="4806397"/>
          </a:xfrm>
        </p:spPr>
        <p:txBody>
          <a:bodyPr>
            <a:normAutofit/>
          </a:bodyPr>
          <a:lstStyle/>
          <a:p>
            <a:pPr marR="0" lvl="0">
              <a:spcBef>
                <a:spcPts val="0"/>
              </a:spcBef>
              <a:spcAft>
                <a:spcPts val="0"/>
              </a:spcAft>
              <a:tabLst>
                <a:tab pos="685800" algn="l"/>
              </a:tabLst>
            </a:pPr>
            <a:r>
              <a:rPr lang="en-US" sz="2200" dirty="0">
                <a:effectLst/>
                <a:ea typeface="Times New Roman" panose="02020603050405020304" pitchFamily="18" charset="0"/>
              </a:rPr>
              <a:t>We view cash flow from earnings as our pre-eminent source of repayment</a:t>
            </a:r>
          </a:p>
          <a:p>
            <a:pPr marR="0">
              <a:spcBef>
                <a:spcPts val="0"/>
              </a:spcBef>
              <a:spcAft>
                <a:spcPts val="0"/>
              </a:spcAft>
            </a:pPr>
            <a:endParaRPr lang="en-US" sz="2200" dirty="0">
              <a:effectLst/>
              <a:ea typeface="Times New Roman" panose="02020603050405020304" pitchFamily="18" charset="0"/>
            </a:endParaRPr>
          </a:p>
          <a:p>
            <a:pPr marR="0" lvl="0">
              <a:spcBef>
                <a:spcPts val="0"/>
              </a:spcBef>
              <a:spcAft>
                <a:spcPts val="0"/>
              </a:spcAft>
              <a:tabLst>
                <a:tab pos="685800" algn="l"/>
              </a:tabLst>
            </a:pPr>
            <a:r>
              <a:rPr lang="en-US" sz="2200" dirty="0">
                <a:effectLst/>
                <a:ea typeface="Times New Roman" panose="02020603050405020304" pitchFamily="18" charset="0"/>
              </a:rPr>
              <a:t>We value integrity in our borrowers and diligently investigate past behavior</a:t>
            </a:r>
          </a:p>
          <a:p>
            <a:pPr marR="0" lvl="0">
              <a:spcBef>
                <a:spcPts val="0"/>
              </a:spcBef>
              <a:spcAft>
                <a:spcPts val="0"/>
              </a:spcAft>
              <a:tabLst>
                <a:tab pos="685800" algn="l"/>
              </a:tabLst>
            </a:pPr>
            <a:endParaRPr lang="en-US" sz="2200" dirty="0">
              <a:effectLst/>
              <a:ea typeface="Times New Roman" panose="02020603050405020304" pitchFamily="18" charset="0"/>
            </a:endParaRPr>
          </a:p>
          <a:p>
            <a:pPr marR="0" lvl="0">
              <a:spcBef>
                <a:spcPts val="0"/>
              </a:spcBef>
              <a:spcAft>
                <a:spcPts val="0"/>
              </a:spcAft>
              <a:tabLst>
                <a:tab pos="685800" algn="l"/>
              </a:tabLst>
            </a:pPr>
            <a:r>
              <a:rPr lang="en-US" sz="2200" dirty="0">
                <a:effectLst/>
                <a:ea typeface="Times New Roman" panose="02020603050405020304" pitchFamily="18" charset="0"/>
              </a:rPr>
              <a:t>We only lend to businesses with a significant monetary and psychological investment on the part of the business owner</a:t>
            </a:r>
          </a:p>
          <a:p>
            <a:pPr marL="0" marR="0" lvl="0" indent="0">
              <a:spcBef>
                <a:spcPts val="0"/>
              </a:spcBef>
              <a:spcAft>
                <a:spcPts val="0"/>
              </a:spcAft>
              <a:buNone/>
              <a:tabLst>
                <a:tab pos="685800" algn="l"/>
              </a:tabLst>
            </a:pPr>
            <a:r>
              <a:rPr lang="en-US" sz="2200" dirty="0">
                <a:effectLst/>
                <a:ea typeface="Times New Roman" panose="02020603050405020304" pitchFamily="18" charset="0"/>
              </a:rPr>
              <a:t> </a:t>
            </a:r>
          </a:p>
          <a:p>
            <a:pPr marR="0" lvl="0">
              <a:spcBef>
                <a:spcPts val="0"/>
              </a:spcBef>
              <a:spcAft>
                <a:spcPts val="0"/>
              </a:spcAft>
              <a:tabLst>
                <a:tab pos="685800" algn="l"/>
              </a:tabLst>
            </a:pPr>
            <a:r>
              <a:rPr lang="en-US" sz="2200" dirty="0">
                <a:effectLst/>
                <a:ea typeface="Times New Roman" panose="02020603050405020304" pitchFamily="18" charset="0"/>
              </a:rPr>
              <a:t>We want to target the right customers for our market and risk/reward profile</a:t>
            </a:r>
          </a:p>
          <a:p>
            <a:pPr marR="0">
              <a:spcBef>
                <a:spcPts val="0"/>
              </a:spcBef>
              <a:spcAft>
                <a:spcPts val="0"/>
              </a:spcAft>
            </a:pPr>
            <a:endParaRPr lang="en-US" sz="2200" dirty="0">
              <a:effectLst/>
              <a:ea typeface="Times New Roman" panose="02020603050405020304" pitchFamily="18" charset="0"/>
            </a:endParaRPr>
          </a:p>
          <a:p>
            <a:pPr marR="0" lvl="0">
              <a:spcBef>
                <a:spcPts val="0"/>
              </a:spcBef>
              <a:spcAft>
                <a:spcPts val="0"/>
              </a:spcAft>
              <a:tabLst>
                <a:tab pos="685800" algn="l"/>
              </a:tabLst>
            </a:pPr>
            <a:r>
              <a:rPr lang="en-US" sz="2200" dirty="0">
                <a:effectLst/>
                <a:ea typeface="Times New Roman" panose="02020603050405020304" pitchFamily="18" charset="0"/>
              </a:rPr>
              <a:t>We know when to say “no” to a transaction – Example Bank can survive a “lost” bad loan better than a “won” bad loan</a:t>
            </a:r>
          </a:p>
          <a:p>
            <a:pPr marR="0" lvl="0">
              <a:spcBef>
                <a:spcPts val="0"/>
              </a:spcBef>
              <a:spcAft>
                <a:spcPts val="0"/>
              </a:spcAft>
              <a:tabLst>
                <a:tab pos="685800" algn="l"/>
              </a:tabLst>
            </a:pPr>
            <a:endParaRPr lang="en-US" sz="2200" dirty="0">
              <a:effectLst/>
              <a:ea typeface="Times New Roman" panose="02020603050405020304" pitchFamily="18" charset="0"/>
            </a:endParaRPr>
          </a:p>
          <a:p>
            <a:pPr marR="0" lvl="0">
              <a:spcBef>
                <a:spcPts val="0"/>
              </a:spcBef>
              <a:spcAft>
                <a:spcPts val="0"/>
              </a:spcAft>
              <a:tabLst>
                <a:tab pos="685800" algn="l"/>
              </a:tabLst>
            </a:pPr>
            <a:r>
              <a:rPr lang="en-US" sz="2200" dirty="0">
                <a:effectLst/>
                <a:ea typeface="Times New Roman" panose="02020603050405020304" pitchFamily="18" charset="0"/>
              </a:rPr>
              <a:t>We will be candid with our customers and colleagues regarding business events and changes in risk profiles</a:t>
            </a:r>
          </a:p>
          <a:p>
            <a:endParaRPr lang="en-US" dirty="0"/>
          </a:p>
        </p:txBody>
      </p:sp>
    </p:spTree>
    <p:extLst>
      <p:ext uri="{BB962C8B-B14F-4D97-AF65-F5344CB8AC3E}">
        <p14:creationId xmlns:p14="http://schemas.microsoft.com/office/powerpoint/2010/main" val="230709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barn(inVertical)">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barn(inVertical)">
                                      <p:cBhvr>
                                        <p:cTn id="17" dur="500"/>
                                        <p:tgtEl>
                                          <p:spTgt spid="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6" end="6"/>
                                            </p:txEl>
                                          </p:spTgt>
                                        </p:tgtEl>
                                        <p:attrNameLst>
                                          <p:attrName>style.visibility</p:attrName>
                                        </p:attrNameLst>
                                      </p:cBhvr>
                                      <p:to>
                                        <p:strVal val="visible"/>
                                      </p:to>
                                    </p:set>
                                    <p:animEffect transition="in" filter="barn(inVertical)">
                                      <p:cBhvr>
                                        <p:cTn id="22" dur="500"/>
                                        <p:tgtEl>
                                          <p:spTgt spid="1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8" end="8"/>
                                            </p:txEl>
                                          </p:spTgt>
                                        </p:tgtEl>
                                        <p:attrNameLst>
                                          <p:attrName>style.visibility</p:attrName>
                                        </p:attrNameLst>
                                      </p:cBhvr>
                                      <p:to>
                                        <p:strVal val="visible"/>
                                      </p:to>
                                    </p:set>
                                    <p:animEffect transition="in" filter="barn(inVertical)">
                                      <p:cBhvr>
                                        <p:cTn id="27" dur="500"/>
                                        <p:tgtEl>
                                          <p:spTgt spid="16">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10" end="10"/>
                                            </p:txEl>
                                          </p:spTgt>
                                        </p:tgtEl>
                                        <p:attrNameLst>
                                          <p:attrName>style.visibility</p:attrName>
                                        </p:attrNameLst>
                                      </p:cBhvr>
                                      <p:to>
                                        <p:strVal val="visible"/>
                                      </p:to>
                                    </p:set>
                                    <p:animEffect transition="in" filter="barn(inVertical)">
                                      <p:cBhvr>
                                        <p:cTn id="32"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A978-44FE-49CB-98EB-9B8803459128}"/>
              </a:ext>
            </a:extLst>
          </p:cNvPr>
          <p:cNvSpPr>
            <a:spLocks noGrp="1"/>
          </p:cNvSpPr>
          <p:nvPr>
            <p:ph type="title"/>
          </p:nvPr>
        </p:nvSpPr>
        <p:spPr>
          <a:xfrm>
            <a:off x="548640" y="365760"/>
            <a:ext cx="10515600" cy="914400"/>
          </a:xfrm>
        </p:spPr>
        <p:txBody>
          <a:bodyPr>
            <a:normAutofit fontScale="90000"/>
          </a:bodyPr>
          <a:lstStyle/>
          <a:p>
            <a:r>
              <a:rPr lang="en-US" dirty="0"/>
              <a:t>Now, not </a:t>
            </a:r>
            <a:r>
              <a:rPr lang="en-US" u="sng" dirty="0"/>
              <a:t>how</a:t>
            </a:r>
            <a:r>
              <a:rPr lang="en-US" dirty="0"/>
              <a:t> do you know, but </a:t>
            </a:r>
            <a:r>
              <a:rPr lang="en-US" u="sng" dirty="0"/>
              <a:t>what</a:t>
            </a:r>
            <a:r>
              <a:rPr lang="en-US" dirty="0"/>
              <a:t> do you know?</a:t>
            </a:r>
          </a:p>
        </p:txBody>
      </p:sp>
      <p:sp>
        <p:nvSpPr>
          <p:cNvPr id="4" name="Content Placeholder 3">
            <a:extLst>
              <a:ext uri="{FF2B5EF4-FFF2-40B4-BE49-F238E27FC236}">
                <a16:creationId xmlns:a16="http://schemas.microsoft.com/office/drawing/2014/main" id="{711D8249-FF79-4959-8934-E56732079743}"/>
              </a:ext>
            </a:extLst>
          </p:cNvPr>
          <p:cNvSpPr>
            <a:spLocks noGrp="1"/>
          </p:cNvSpPr>
          <p:nvPr>
            <p:ph idx="1"/>
          </p:nvPr>
        </p:nvSpPr>
        <p:spPr>
          <a:xfrm>
            <a:off x="676852" y="1706356"/>
            <a:ext cx="3645673" cy="460374"/>
          </a:xfrm>
        </p:spPr>
        <p:txBody>
          <a:bodyPr/>
          <a:lstStyle/>
          <a:p>
            <a:pPr marL="0" indent="0">
              <a:buNone/>
            </a:pPr>
            <a:r>
              <a:rPr lang="en-US" sz="2000" dirty="0"/>
              <a:t>Stick to what you know</a:t>
            </a:r>
          </a:p>
          <a:p>
            <a:endParaRPr lang="en-US" dirty="0"/>
          </a:p>
          <a:p>
            <a:endParaRPr lang="en-US" dirty="0"/>
          </a:p>
        </p:txBody>
      </p:sp>
      <p:pic>
        <p:nvPicPr>
          <p:cNvPr id="6" name="Picture 5">
            <a:extLst>
              <a:ext uri="{FF2B5EF4-FFF2-40B4-BE49-F238E27FC236}">
                <a16:creationId xmlns:a16="http://schemas.microsoft.com/office/drawing/2014/main" id="{57B318B4-D692-4912-ABED-C96CE66B4C85}"/>
              </a:ext>
            </a:extLst>
          </p:cNvPr>
          <p:cNvPicPr>
            <a:picLocks noChangeAspect="1"/>
          </p:cNvPicPr>
          <p:nvPr/>
        </p:nvPicPr>
        <p:blipFill rotWithShape="1">
          <a:blip r:embed="rId2"/>
          <a:srcRect l="5888" t="7416" r="4045" b="5393"/>
          <a:stretch/>
        </p:blipFill>
        <p:spPr>
          <a:xfrm>
            <a:off x="548640" y="2464906"/>
            <a:ext cx="3983603" cy="3856382"/>
          </a:xfrm>
          <a:prstGeom prst="rect">
            <a:avLst/>
          </a:prstGeom>
        </p:spPr>
      </p:pic>
      <p:pic>
        <p:nvPicPr>
          <p:cNvPr id="5" name="Picture 4">
            <a:extLst>
              <a:ext uri="{FF2B5EF4-FFF2-40B4-BE49-F238E27FC236}">
                <a16:creationId xmlns:a16="http://schemas.microsoft.com/office/drawing/2014/main" id="{D815A073-70D8-4904-AD35-6A90C083E54F}"/>
              </a:ext>
            </a:extLst>
          </p:cNvPr>
          <p:cNvPicPr>
            <a:picLocks noChangeAspect="1"/>
          </p:cNvPicPr>
          <p:nvPr/>
        </p:nvPicPr>
        <p:blipFill rotWithShape="1">
          <a:blip r:embed="rId3"/>
          <a:srcRect t="10766" b="4491"/>
          <a:stretch/>
        </p:blipFill>
        <p:spPr>
          <a:xfrm>
            <a:off x="6174852" y="2723323"/>
            <a:ext cx="5299700" cy="3339548"/>
          </a:xfrm>
          <a:prstGeom prst="rect">
            <a:avLst/>
          </a:prstGeom>
        </p:spPr>
      </p:pic>
      <p:sp>
        <p:nvSpPr>
          <p:cNvPr id="7" name="Content Placeholder 3">
            <a:extLst>
              <a:ext uri="{FF2B5EF4-FFF2-40B4-BE49-F238E27FC236}">
                <a16:creationId xmlns:a16="http://schemas.microsoft.com/office/drawing/2014/main" id="{1ED8C053-E69F-45E2-A643-99A7360FB483}"/>
              </a:ext>
            </a:extLst>
          </p:cNvPr>
          <p:cNvSpPr txBox="1">
            <a:spLocks/>
          </p:cNvSpPr>
          <p:nvPr/>
        </p:nvSpPr>
        <p:spPr>
          <a:xfrm>
            <a:off x="6174852" y="1706356"/>
            <a:ext cx="3645673" cy="460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Avoid what you don’t know</a:t>
            </a:r>
          </a:p>
          <a:p>
            <a:endParaRPr lang="en-US" dirty="0"/>
          </a:p>
          <a:p>
            <a:endParaRPr lang="en-US" dirty="0"/>
          </a:p>
        </p:txBody>
      </p:sp>
    </p:spTree>
    <p:extLst>
      <p:ext uri="{BB962C8B-B14F-4D97-AF65-F5344CB8AC3E}">
        <p14:creationId xmlns:p14="http://schemas.microsoft.com/office/powerpoint/2010/main" val="244890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4F1B-DC72-4A4F-A29B-658CFBEFAAD7}"/>
              </a:ext>
            </a:extLst>
          </p:cNvPr>
          <p:cNvSpPr>
            <a:spLocks noGrp="1"/>
          </p:cNvSpPr>
          <p:nvPr>
            <p:ph type="title"/>
          </p:nvPr>
        </p:nvSpPr>
        <p:spPr>
          <a:xfrm>
            <a:off x="548640" y="365125"/>
            <a:ext cx="10515600" cy="914400"/>
          </a:xfrm>
        </p:spPr>
        <p:txBody>
          <a:bodyPr/>
          <a:lstStyle/>
          <a:p>
            <a:r>
              <a:rPr lang="en-US" dirty="0"/>
              <a:t>Judging your culture</a:t>
            </a:r>
          </a:p>
        </p:txBody>
      </p:sp>
      <p:sp>
        <p:nvSpPr>
          <p:cNvPr id="3" name="Content Placeholder 2">
            <a:extLst>
              <a:ext uri="{FF2B5EF4-FFF2-40B4-BE49-F238E27FC236}">
                <a16:creationId xmlns:a16="http://schemas.microsoft.com/office/drawing/2014/main" id="{54B2011C-81B3-44D5-ADF3-E2980473E04C}"/>
              </a:ext>
            </a:extLst>
          </p:cNvPr>
          <p:cNvSpPr>
            <a:spLocks noGrp="1"/>
          </p:cNvSpPr>
          <p:nvPr>
            <p:ph idx="1"/>
          </p:nvPr>
        </p:nvSpPr>
        <p:spPr>
          <a:xfrm>
            <a:off x="548640" y="1736173"/>
            <a:ext cx="10515600" cy="4351338"/>
          </a:xfrm>
        </p:spPr>
        <p:txBody>
          <a:bodyPr>
            <a:normAutofit/>
          </a:bodyPr>
          <a:lstStyle/>
          <a:p>
            <a:pPr>
              <a:lnSpc>
                <a:spcPct val="200000"/>
              </a:lnSpc>
            </a:pPr>
            <a:r>
              <a:rPr lang="en-US" sz="2200" dirty="0"/>
              <a:t>Does it come from the top?</a:t>
            </a:r>
          </a:p>
          <a:p>
            <a:pPr>
              <a:lnSpc>
                <a:spcPct val="200000"/>
              </a:lnSpc>
            </a:pPr>
            <a:r>
              <a:rPr lang="en-US" sz="2200" dirty="0"/>
              <a:t>Is there communication from the President/CEO/CCO, all 3, or equivalent?</a:t>
            </a:r>
          </a:p>
          <a:p>
            <a:pPr>
              <a:lnSpc>
                <a:spcPct val="200000"/>
              </a:lnSpc>
            </a:pPr>
            <a:r>
              <a:rPr lang="en-US" sz="2200" dirty="0"/>
              <a:t>Do you perceive everyone knows what the culture is?</a:t>
            </a:r>
          </a:p>
          <a:p>
            <a:pPr>
              <a:lnSpc>
                <a:spcPct val="200000"/>
              </a:lnSpc>
            </a:pPr>
            <a:r>
              <a:rPr lang="en-US" sz="2200" dirty="0"/>
              <a:t>Is everyone practicing it?</a:t>
            </a:r>
          </a:p>
          <a:p>
            <a:endParaRPr lang="en-US" dirty="0"/>
          </a:p>
        </p:txBody>
      </p:sp>
    </p:spTree>
    <p:extLst>
      <p:ext uri="{BB962C8B-B14F-4D97-AF65-F5344CB8AC3E}">
        <p14:creationId xmlns:p14="http://schemas.microsoft.com/office/powerpoint/2010/main" val="668185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84E546AC-E544-466D-B870-82C8B5B22928}"/>
              </a:ext>
            </a:extLst>
          </p:cNvPr>
          <p:cNvSpPr>
            <a:spLocks noGrp="1" noChangeArrowheads="1"/>
          </p:cNvSpPr>
          <p:nvPr>
            <p:ph type="title"/>
          </p:nvPr>
        </p:nvSpPr>
        <p:spPr>
          <a:xfrm>
            <a:off x="2743200" y="3026568"/>
            <a:ext cx="4495800" cy="804863"/>
          </a:xfrm>
        </p:spPr>
        <p:txBody>
          <a:bodyPr/>
          <a:lstStyle/>
          <a:p>
            <a:pPr algn="ctr"/>
            <a:r>
              <a:rPr lang="en-US" altLang="en-US" sz="4000" dirty="0"/>
              <a:t>Polling Question 4</a:t>
            </a:r>
          </a:p>
        </p:txBody>
      </p:sp>
      <p:pic>
        <p:nvPicPr>
          <p:cNvPr id="26627" name="Picture 1">
            <a:extLst>
              <a:ext uri="{FF2B5EF4-FFF2-40B4-BE49-F238E27FC236}">
                <a16:creationId xmlns:a16="http://schemas.microsoft.com/office/drawing/2014/main" id="{4C04D5F2-CD9A-4ABA-AD15-3BE610219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1931986"/>
            <a:ext cx="20478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479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5CE34EB-E778-4EF9-B478-4DB44542ED31}"/>
              </a:ext>
            </a:extLst>
          </p:cNvPr>
          <p:cNvSpPr txBox="1">
            <a:spLocks/>
          </p:cNvSpPr>
          <p:nvPr/>
        </p:nvSpPr>
        <p:spPr>
          <a:xfrm>
            <a:off x="2023026" y="2866342"/>
            <a:ext cx="9585877" cy="950284"/>
          </a:xfrm>
          <a:prstGeom prst="rect">
            <a:avLst/>
          </a:prstGeom>
          <a:effectLst/>
        </p:spPr>
        <p:txBody>
          <a:bodyPr vert="horz" lIns="91440" tIns="45720" rIns="91440" bIns="45720" rtlCol="0" anchor="ctr">
            <a:normAutofit fontScale="9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w="3175" cmpd="sng">
                  <a:noFill/>
                </a:ln>
                <a:solidFill>
                  <a:schemeClr val="tx1">
                    <a:lumMod val="65000"/>
                    <a:lumOff val="35000"/>
                  </a:schemeClr>
                </a:solidFill>
                <a:effectLst/>
                <a:uLnTx/>
                <a:uFillTx/>
                <a:latin typeface="Calibri" panose="020F0502020204030204" pitchFamily="34" charset="0"/>
                <a:ea typeface="+mj-ea"/>
                <a:cs typeface="Calibri" panose="020F0502020204030204" pitchFamily="34" charset="0"/>
              </a:rPr>
              <a:t>Lack of Market Discipline (examples)</a:t>
            </a:r>
          </a:p>
        </p:txBody>
      </p:sp>
      <p:cxnSp>
        <p:nvCxnSpPr>
          <p:cNvPr id="7" name="Straight Connector 6">
            <a:extLst>
              <a:ext uri="{FF2B5EF4-FFF2-40B4-BE49-F238E27FC236}">
                <a16:creationId xmlns:a16="http://schemas.microsoft.com/office/drawing/2014/main" id="{57132CDD-A23A-4985-B2B3-49AD079C9BA9}"/>
              </a:ext>
            </a:extLst>
          </p:cNvPr>
          <p:cNvCxnSpPr>
            <a:cxnSpLocks/>
          </p:cNvCxnSpPr>
          <p:nvPr/>
        </p:nvCxnSpPr>
        <p:spPr>
          <a:xfrm flipV="1">
            <a:off x="2196548" y="3975652"/>
            <a:ext cx="6997148" cy="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DA06318-CF2C-4C6C-A413-A2AF4CE4706A}"/>
              </a:ext>
            </a:extLst>
          </p:cNvPr>
          <p:cNvPicPr>
            <a:picLocks noChangeAspect="1"/>
          </p:cNvPicPr>
          <p:nvPr/>
        </p:nvPicPr>
        <p:blipFill>
          <a:blip r:embed="rId2"/>
          <a:stretch>
            <a:fillRect/>
          </a:stretch>
        </p:blipFill>
        <p:spPr>
          <a:xfrm>
            <a:off x="2101194" y="4263201"/>
            <a:ext cx="4669941" cy="518205"/>
          </a:xfrm>
          <a:prstGeom prst="rect">
            <a:avLst/>
          </a:prstGeom>
        </p:spPr>
      </p:pic>
    </p:spTree>
    <p:extLst>
      <p:ext uri="{BB962C8B-B14F-4D97-AF65-F5344CB8AC3E}">
        <p14:creationId xmlns:p14="http://schemas.microsoft.com/office/powerpoint/2010/main" val="3110029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9609F-CB97-4B1D-8BF7-8577BD354BA9}"/>
              </a:ext>
            </a:extLst>
          </p:cNvPr>
          <p:cNvSpPr>
            <a:spLocks noGrp="1"/>
          </p:cNvSpPr>
          <p:nvPr>
            <p:ph type="title"/>
          </p:nvPr>
        </p:nvSpPr>
        <p:spPr>
          <a:xfrm>
            <a:off x="548640" y="365125"/>
            <a:ext cx="10515600" cy="914400"/>
          </a:xfrm>
        </p:spPr>
        <p:txBody>
          <a:bodyPr/>
          <a:lstStyle/>
          <a:p>
            <a:r>
              <a:rPr lang="en-US" dirty="0"/>
              <a:t>Example 1: Skidding out of your lane</a:t>
            </a:r>
          </a:p>
        </p:txBody>
      </p:sp>
      <p:sp>
        <p:nvSpPr>
          <p:cNvPr id="3" name="Content Placeholder 2">
            <a:extLst>
              <a:ext uri="{FF2B5EF4-FFF2-40B4-BE49-F238E27FC236}">
                <a16:creationId xmlns:a16="http://schemas.microsoft.com/office/drawing/2014/main" id="{48FEAF0D-76EA-4C25-A08F-B20B0689C0B9}"/>
              </a:ext>
            </a:extLst>
          </p:cNvPr>
          <p:cNvSpPr>
            <a:spLocks noGrp="1"/>
          </p:cNvSpPr>
          <p:nvPr>
            <p:ph idx="1"/>
          </p:nvPr>
        </p:nvSpPr>
        <p:spPr>
          <a:xfrm>
            <a:off x="548639" y="1755563"/>
            <a:ext cx="7768994" cy="4015517"/>
          </a:xfrm>
          <a:ln w="3175">
            <a:solidFill>
              <a:schemeClr val="bg2">
                <a:lumMod val="75000"/>
              </a:schemeClr>
            </a:solidFill>
          </a:ln>
        </p:spPr>
        <p:txBody>
          <a:bodyPr>
            <a:normAutofit/>
          </a:bodyPr>
          <a:lstStyle/>
          <a:p>
            <a:pPr marL="0" indent="0">
              <a:buNone/>
            </a:pPr>
            <a:endParaRPr lang="en-US" sz="2000" dirty="0"/>
          </a:p>
          <a:p>
            <a:endParaRPr lang="en-US" sz="2000" b="1" dirty="0"/>
          </a:p>
          <a:p>
            <a:r>
              <a:rPr lang="en-US" sz="2000" b="1" dirty="0"/>
              <a:t>Bank CEO: </a:t>
            </a:r>
            <a:r>
              <a:rPr lang="en-US" sz="2000" dirty="0"/>
              <a:t>“Are you being too conservative here?”</a:t>
            </a:r>
          </a:p>
          <a:p>
            <a:endParaRPr lang="en-US" sz="2000" dirty="0"/>
          </a:p>
          <a:p>
            <a:r>
              <a:rPr lang="en-US" sz="2000" b="1" dirty="0"/>
              <a:t>Bank CCO:</a:t>
            </a:r>
            <a:r>
              <a:rPr lang="en-US" sz="2000" dirty="0"/>
              <a:t> “I thought that was my job”</a:t>
            </a:r>
          </a:p>
          <a:p>
            <a:endParaRPr lang="en-US" sz="2000" dirty="0"/>
          </a:p>
          <a:p>
            <a:r>
              <a:rPr lang="en-US" sz="2000" b="1" dirty="0"/>
              <a:t>Bank CEO:</a:t>
            </a:r>
            <a:r>
              <a:rPr lang="en-US" sz="2000" dirty="0"/>
              <a:t> “No, that isn’t your job. We’re in the credit risk management business, not the risk free business. We should be taking appropriate credit risk commensurate with our values”</a:t>
            </a:r>
          </a:p>
          <a:p>
            <a:endParaRPr lang="en-US" b="1" dirty="0"/>
          </a:p>
          <a:p>
            <a:endParaRPr lang="en-US" dirty="0"/>
          </a:p>
        </p:txBody>
      </p:sp>
      <p:pic>
        <p:nvPicPr>
          <p:cNvPr id="5" name="Picture 4">
            <a:extLst>
              <a:ext uri="{FF2B5EF4-FFF2-40B4-BE49-F238E27FC236}">
                <a16:creationId xmlns:a16="http://schemas.microsoft.com/office/drawing/2014/main" id="{3FC7CE6B-2D7F-4D2A-9346-D0A259A76D00}"/>
              </a:ext>
            </a:extLst>
          </p:cNvPr>
          <p:cNvPicPr>
            <a:picLocks noChangeAspect="1"/>
          </p:cNvPicPr>
          <p:nvPr/>
        </p:nvPicPr>
        <p:blipFill>
          <a:blip r:embed="rId2"/>
          <a:stretch>
            <a:fillRect/>
          </a:stretch>
        </p:blipFill>
        <p:spPr>
          <a:xfrm>
            <a:off x="8317633" y="1755562"/>
            <a:ext cx="3007762" cy="4015517"/>
          </a:xfrm>
          <a:prstGeom prst="rect">
            <a:avLst/>
          </a:prstGeom>
        </p:spPr>
      </p:pic>
    </p:spTree>
    <p:extLst>
      <p:ext uri="{BB962C8B-B14F-4D97-AF65-F5344CB8AC3E}">
        <p14:creationId xmlns:p14="http://schemas.microsoft.com/office/powerpoint/2010/main" val="328556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9609F-CB97-4B1D-8BF7-8577BD354BA9}"/>
              </a:ext>
            </a:extLst>
          </p:cNvPr>
          <p:cNvSpPr>
            <a:spLocks noGrp="1"/>
          </p:cNvSpPr>
          <p:nvPr>
            <p:ph type="title"/>
          </p:nvPr>
        </p:nvSpPr>
        <p:spPr>
          <a:xfrm>
            <a:off x="548640" y="365125"/>
            <a:ext cx="10515600" cy="914400"/>
          </a:xfrm>
        </p:spPr>
        <p:txBody>
          <a:bodyPr/>
          <a:lstStyle/>
          <a:p>
            <a:r>
              <a:rPr lang="en-US" dirty="0"/>
              <a:t>Example 2: Skidding out of your lane</a:t>
            </a:r>
          </a:p>
        </p:txBody>
      </p:sp>
      <p:sp>
        <p:nvSpPr>
          <p:cNvPr id="3" name="Content Placeholder 2">
            <a:extLst>
              <a:ext uri="{FF2B5EF4-FFF2-40B4-BE49-F238E27FC236}">
                <a16:creationId xmlns:a16="http://schemas.microsoft.com/office/drawing/2014/main" id="{48FEAF0D-76EA-4C25-A08F-B20B0689C0B9}"/>
              </a:ext>
            </a:extLst>
          </p:cNvPr>
          <p:cNvSpPr>
            <a:spLocks noGrp="1"/>
          </p:cNvSpPr>
          <p:nvPr>
            <p:ph idx="1"/>
          </p:nvPr>
        </p:nvSpPr>
        <p:spPr>
          <a:xfrm>
            <a:off x="548639" y="1755563"/>
            <a:ext cx="7768994" cy="4015517"/>
          </a:xfrm>
          <a:ln w="3175">
            <a:solidFill>
              <a:schemeClr val="bg2">
                <a:lumMod val="75000"/>
              </a:schemeClr>
            </a:solidFill>
          </a:ln>
        </p:spPr>
        <p:txBody>
          <a:bodyPr>
            <a:normAutofit lnSpcReduction="10000"/>
          </a:bodyPr>
          <a:lstStyle/>
          <a:p>
            <a:pPr marL="0" indent="0">
              <a:buNone/>
            </a:pPr>
            <a:endParaRPr lang="en-US" sz="2200" dirty="0"/>
          </a:p>
          <a:p>
            <a:r>
              <a:rPr lang="en-US" sz="2200" dirty="0"/>
              <a:t>While interviewing with the head of Middle Market banking, the standard “post college” interview with a smorgasbord of departments within the bank, a very young interviewee asks:</a:t>
            </a:r>
          </a:p>
          <a:p>
            <a:endParaRPr lang="en-US" sz="2200" dirty="0"/>
          </a:p>
          <a:p>
            <a:r>
              <a:rPr lang="en-US" sz="2200" b="1" dirty="0"/>
              <a:t>Interviewee:</a:t>
            </a:r>
            <a:r>
              <a:rPr lang="en-US" sz="2200" dirty="0"/>
              <a:t> “Well, middle market is a great, really fun place to be, and I think you’ll grow the business a lot. But I’m really interested in oil and gas finance”</a:t>
            </a:r>
          </a:p>
          <a:p>
            <a:endParaRPr lang="en-US" sz="2200" dirty="0"/>
          </a:p>
          <a:p>
            <a:r>
              <a:rPr lang="en-US" sz="2200" b="1" dirty="0"/>
              <a:t>Response from the head of Middle Market:</a:t>
            </a:r>
            <a:r>
              <a:rPr lang="en-US" sz="2200" dirty="0"/>
              <a:t> </a:t>
            </a:r>
            <a:r>
              <a:rPr lang="en-US" sz="2200" dirty="0">
                <a:solidFill>
                  <a:srgbClr val="FF0000"/>
                </a:solidFill>
              </a:rPr>
              <a:t>“Oh, don’t worry, we find ways to do lots of the oil and gas deals in our middle market department”</a:t>
            </a:r>
          </a:p>
          <a:p>
            <a:endParaRPr lang="en-US" b="1" dirty="0"/>
          </a:p>
          <a:p>
            <a:endParaRPr lang="en-US" dirty="0"/>
          </a:p>
        </p:txBody>
      </p:sp>
      <p:pic>
        <p:nvPicPr>
          <p:cNvPr id="5" name="Picture 4">
            <a:extLst>
              <a:ext uri="{FF2B5EF4-FFF2-40B4-BE49-F238E27FC236}">
                <a16:creationId xmlns:a16="http://schemas.microsoft.com/office/drawing/2014/main" id="{3FC7CE6B-2D7F-4D2A-9346-D0A259A76D00}"/>
              </a:ext>
            </a:extLst>
          </p:cNvPr>
          <p:cNvPicPr>
            <a:picLocks noChangeAspect="1"/>
          </p:cNvPicPr>
          <p:nvPr/>
        </p:nvPicPr>
        <p:blipFill>
          <a:blip r:embed="rId2"/>
          <a:stretch>
            <a:fillRect/>
          </a:stretch>
        </p:blipFill>
        <p:spPr>
          <a:xfrm>
            <a:off x="8317633" y="1755562"/>
            <a:ext cx="3007762" cy="4015517"/>
          </a:xfrm>
          <a:prstGeom prst="rect">
            <a:avLst/>
          </a:prstGeom>
        </p:spPr>
      </p:pic>
    </p:spTree>
    <p:extLst>
      <p:ext uri="{BB962C8B-B14F-4D97-AF65-F5344CB8AC3E}">
        <p14:creationId xmlns:p14="http://schemas.microsoft.com/office/powerpoint/2010/main" val="37812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12D07-6588-4824-ABFC-26E09154AD0E}"/>
              </a:ext>
            </a:extLst>
          </p:cNvPr>
          <p:cNvSpPr>
            <a:spLocks noGrp="1"/>
          </p:cNvSpPr>
          <p:nvPr>
            <p:ph type="title"/>
          </p:nvPr>
        </p:nvSpPr>
        <p:spPr>
          <a:xfrm>
            <a:off x="548640" y="365125"/>
            <a:ext cx="10515600" cy="914400"/>
          </a:xfrm>
        </p:spPr>
        <p:txBody>
          <a:bodyPr>
            <a:normAutofit/>
          </a:bodyPr>
          <a:lstStyle/>
          <a:p>
            <a:r>
              <a:rPr lang="en-US" dirty="0"/>
              <a:t>Broad brushstroke of today’s webinar</a:t>
            </a:r>
          </a:p>
        </p:txBody>
      </p:sp>
      <p:sp>
        <p:nvSpPr>
          <p:cNvPr id="3" name="Content Placeholder 2">
            <a:extLst>
              <a:ext uri="{FF2B5EF4-FFF2-40B4-BE49-F238E27FC236}">
                <a16:creationId xmlns:a16="http://schemas.microsoft.com/office/drawing/2014/main" id="{14157105-349D-4AA0-908F-206490B5FB57}"/>
              </a:ext>
            </a:extLst>
          </p:cNvPr>
          <p:cNvSpPr>
            <a:spLocks noGrp="1"/>
          </p:cNvSpPr>
          <p:nvPr>
            <p:ph idx="1"/>
          </p:nvPr>
        </p:nvSpPr>
        <p:spPr>
          <a:xfrm>
            <a:off x="548640" y="1825625"/>
            <a:ext cx="7144065" cy="4351338"/>
          </a:xfrm>
        </p:spPr>
        <p:txBody>
          <a:bodyPr/>
          <a:lstStyle/>
          <a:p>
            <a:pPr marL="0" marR="0">
              <a:lnSpc>
                <a:spcPts val="2100"/>
              </a:lnSpc>
              <a:spcBef>
                <a:spcPts val="0"/>
              </a:spcBef>
              <a:spcAft>
                <a:spcPts val="0"/>
              </a:spcAft>
            </a:pPr>
            <a:endParaRPr lang="en-US" sz="20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2100"/>
              </a:lnSpc>
              <a:spcBef>
                <a:spcPts val="0"/>
              </a:spcBef>
            </a:pPr>
            <a:r>
              <a:rPr lang="en-US" sz="20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The credit world can often be a confusing place. Pressure to book loans and maintain credit quality can create uncertainty about bank lending objectives.</a:t>
            </a:r>
          </a:p>
          <a:p>
            <a:pPr marL="0" marR="0">
              <a:lnSpc>
                <a:spcPts val="2100"/>
              </a:lnSpc>
              <a:spcBef>
                <a:spcPts val="0"/>
              </a:spcBef>
              <a:spcAft>
                <a:spcPts val="0"/>
              </a:spcAft>
            </a:pPr>
            <a:endParaRPr lang="en-US" sz="20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marR="0" indent="0">
              <a:lnSpc>
                <a:spcPts val="2100"/>
              </a:lnSpc>
              <a:spcBef>
                <a:spcPts val="0"/>
              </a:spcBef>
              <a:spcAft>
                <a:spcPts val="0"/>
              </a:spcAft>
              <a:buNone/>
            </a:pP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a:lnSpc>
                <a:spcPts val="2100"/>
              </a:lnSpc>
              <a:spcBef>
                <a:spcPts val="0"/>
              </a:spcBef>
            </a:pPr>
            <a:r>
              <a:rPr lang="en-US" sz="20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Creating an effective credit culture can eliminate much of this uncertainty. By approaching target lending markets in a disciplined and focused manner, banks can better achieve consistent performance through credit and economic cycles. </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8ABFDB3-2C45-46DD-9E10-6502E7CB2186}"/>
              </a:ext>
            </a:extLst>
          </p:cNvPr>
          <p:cNvPicPr>
            <a:picLocks noChangeAspect="1"/>
          </p:cNvPicPr>
          <p:nvPr/>
        </p:nvPicPr>
        <p:blipFill>
          <a:blip r:embed="rId2">
            <a:duotone>
              <a:schemeClr val="accent3">
                <a:shade val="45000"/>
                <a:satMod val="135000"/>
              </a:schemeClr>
              <a:prstClr val="white"/>
            </a:duotone>
          </a:blip>
          <a:stretch>
            <a:fillRect/>
          </a:stretch>
        </p:blipFill>
        <p:spPr>
          <a:xfrm rot="1625393">
            <a:off x="7219856" y="2452268"/>
            <a:ext cx="4790106" cy="1953465"/>
          </a:xfrm>
          <a:prstGeom prst="rect">
            <a:avLst/>
          </a:prstGeom>
        </p:spPr>
      </p:pic>
    </p:spTree>
    <p:extLst>
      <p:ext uri="{BB962C8B-B14F-4D97-AF65-F5344CB8AC3E}">
        <p14:creationId xmlns:p14="http://schemas.microsoft.com/office/powerpoint/2010/main" val="38648665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9609F-CB97-4B1D-8BF7-8577BD354BA9}"/>
              </a:ext>
            </a:extLst>
          </p:cNvPr>
          <p:cNvSpPr>
            <a:spLocks noGrp="1"/>
          </p:cNvSpPr>
          <p:nvPr>
            <p:ph type="title"/>
          </p:nvPr>
        </p:nvSpPr>
        <p:spPr>
          <a:xfrm>
            <a:off x="548640" y="365125"/>
            <a:ext cx="10515600" cy="914400"/>
          </a:xfrm>
        </p:spPr>
        <p:txBody>
          <a:bodyPr/>
          <a:lstStyle/>
          <a:p>
            <a:r>
              <a:rPr lang="en-US" dirty="0"/>
              <a:t>Example 3: Skidding out of your lane</a:t>
            </a:r>
          </a:p>
        </p:txBody>
      </p:sp>
      <p:sp>
        <p:nvSpPr>
          <p:cNvPr id="3" name="Content Placeholder 2">
            <a:extLst>
              <a:ext uri="{FF2B5EF4-FFF2-40B4-BE49-F238E27FC236}">
                <a16:creationId xmlns:a16="http://schemas.microsoft.com/office/drawing/2014/main" id="{48FEAF0D-76EA-4C25-A08F-B20B0689C0B9}"/>
              </a:ext>
            </a:extLst>
          </p:cNvPr>
          <p:cNvSpPr>
            <a:spLocks noGrp="1"/>
          </p:cNvSpPr>
          <p:nvPr>
            <p:ph idx="1"/>
          </p:nvPr>
        </p:nvSpPr>
        <p:spPr>
          <a:xfrm>
            <a:off x="548639" y="1755563"/>
            <a:ext cx="7768994" cy="4015517"/>
          </a:xfrm>
          <a:ln w="3175">
            <a:solidFill>
              <a:schemeClr val="bg2">
                <a:lumMod val="75000"/>
              </a:schemeClr>
            </a:solidFill>
          </a:ln>
        </p:spPr>
        <p:txBody>
          <a:bodyPr>
            <a:normAutofit/>
          </a:bodyPr>
          <a:lstStyle/>
          <a:p>
            <a:pPr marL="0" indent="0">
              <a:buNone/>
            </a:pPr>
            <a:endParaRPr lang="en-US" sz="2200" dirty="0"/>
          </a:p>
          <a:p>
            <a:r>
              <a:rPr lang="en-US" sz="2000" dirty="0"/>
              <a:t>From a senior manager to a credit approval officer at a $500 million asset bank:</a:t>
            </a:r>
          </a:p>
          <a:p>
            <a:endParaRPr lang="en-US" sz="2000" dirty="0"/>
          </a:p>
          <a:p>
            <a:r>
              <a:rPr lang="en-US" sz="2000" dirty="0">
                <a:solidFill>
                  <a:srgbClr val="FF0000"/>
                </a:solidFill>
              </a:rPr>
              <a:t>“I don’t understand this deal fully, but we’ve got to do the deal or the relationship will be lost”</a:t>
            </a:r>
          </a:p>
          <a:p>
            <a:endParaRPr lang="en-US" sz="2000" dirty="0"/>
          </a:p>
          <a:p>
            <a:r>
              <a:rPr lang="en-US" sz="2000" dirty="0"/>
              <a:t>What would be your reaction to this statement if you were the credit approval officer? What would you say?</a:t>
            </a:r>
          </a:p>
          <a:p>
            <a:endParaRPr lang="en-US" b="1" dirty="0"/>
          </a:p>
          <a:p>
            <a:endParaRPr lang="en-US" dirty="0"/>
          </a:p>
        </p:txBody>
      </p:sp>
      <p:pic>
        <p:nvPicPr>
          <p:cNvPr id="5" name="Picture 4">
            <a:extLst>
              <a:ext uri="{FF2B5EF4-FFF2-40B4-BE49-F238E27FC236}">
                <a16:creationId xmlns:a16="http://schemas.microsoft.com/office/drawing/2014/main" id="{3FC7CE6B-2D7F-4D2A-9346-D0A259A76D00}"/>
              </a:ext>
            </a:extLst>
          </p:cNvPr>
          <p:cNvPicPr>
            <a:picLocks noChangeAspect="1"/>
          </p:cNvPicPr>
          <p:nvPr/>
        </p:nvPicPr>
        <p:blipFill>
          <a:blip r:embed="rId2"/>
          <a:stretch>
            <a:fillRect/>
          </a:stretch>
        </p:blipFill>
        <p:spPr>
          <a:xfrm>
            <a:off x="8317633" y="1755562"/>
            <a:ext cx="3007762" cy="4015517"/>
          </a:xfrm>
          <a:prstGeom prst="rect">
            <a:avLst/>
          </a:prstGeom>
        </p:spPr>
      </p:pic>
    </p:spTree>
    <p:extLst>
      <p:ext uri="{BB962C8B-B14F-4D97-AF65-F5344CB8AC3E}">
        <p14:creationId xmlns:p14="http://schemas.microsoft.com/office/powerpoint/2010/main" val="164025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5CE34EB-E778-4EF9-B478-4DB44542ED31}"/>
              </a:ext>
            </a:extLst>
          </p:cNvPr>
          <p:cNvSpPr txBox="1">
            <a:spLocks/>
          </p:cNvSpPr>
          <p:nvPr/>
        </p:nvSpPr>
        <p:spPr>
          <a:xfrm>
            <a:off x="2023026" y="2866342"/>
            <a:ext cx="9585877" cy="950284"/>
          </a:xfrm>
          <a:prstGeom prst="rect">
            <a:avLst/>
          </a:prstGeom>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w="3175" cmpd="sng">
                  <a:noFill/>
                </a:ln>
                <a:solidFill>
                  <a:schemeClr val="tx1">
                    <a:lumMod val="65000"/>
                    <a:lumOff val="35000"/>
                  </a:schemeClr>
                </a:solidFill>
                <a:effectLst/>
                <a:uLnTx/>
                <a:uFillTx/>
                <a:latin typeface="Calibri" panose="020F0502020204030204" pitchFamily="34" charset="0"/>
                <a:ea typeface="+mj-ea"/>
                <a:cs typeface="Calibri" panose="020F0502020204030204" pitchFamily="34" charset="0"/>
              </a:rPr>
              <a:t>Conclusion</a:t>
            </a:r>
          </a:p>
        </p:txBody>
      </p:sp>
      <p:cxnSp>
        <p:nvCxnSpPr>
          <p:cNvPr id="7" name="Straight Connector 6">
            <a:extLst>
              <a:ext uri="{FF2B5EF4-FFF2-40B4-BE49-F238E27FC236}">
                <a16:creationId xmlns:a16="http://schemas.microsoft.com/office/drawing/2014/main" id="{57132CDD-A23A-4985-B2B3-49AD079C9BA9}"/>
              </a:ext>
            </a:extLst>
          </p:cNvPr>
          <p:cNvCxnSpPr>
            <a:cxnSpLocks/>
          </p:cNvCxnSpPr>
          <p:nvPr/>
        </p:nvCxnSpPr>
        <p:spPr>
          <a:xfrm flipV="1">
            <a:off x="2196548" y="3975652"/>
            <a:ext cx="6997148" cy="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DA06318-CF2C-4C6C-A413-A2AF4CE4706A}"/>
              </a:ext>
            </a:extLst>
          </p:cNvPr>
          <p:cNvPicPr>
            <a:picLocks noChangeAspect="1"/>
          </p:cNvPicPr>
          <p:nvPr/>
        </p:nvPicPr>
        <p:blipFill>
          <a:blip r:embed="rId2"/>
          <a:stretch>
            <a:fillRect/>
          </a:stretch>
        </p:blipFill>
        <p:spPr>
          <a:xfrm>
            <a:off x="2101194" y="4263201"/>
            <a:ext cx="4669941" cy="518205"/>
          </a:xfrm>
          <a:prstGeom prst="rect">
            <a:avLst/>
          </a:prstGeom>
        </p:spPr>
      </p:pic>
    </p:spTree>
    <p:extLst>
      <p:ext uri="{BB962C8B-B14F-4D97-AF65-F5344CB8AC3E}">
        <p14:creationId xmlns:p14="http://schemas.microsoft.com/office/powerpoint/2010/main" val="3942372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032-811E-417E-8C83-AB3A9BED0954}"/>
              </a:ext>
            </a:extLst>
          </p:cNvPr>
          <p:cNvSpPr>
            <a:spLocks noGrp="1"/>
          </p:cNvSpPr>
          <p:nvPr>
            <p:ph type="title"/>
          </p:nvPr>
        </p:nvSpPr>
        <p:spPr>
          <a:xfrm>
            <a:off x="548640" y="365125"/>
            <a:ext cx="10515600" cy="914400"/>
          </a:xfrm>
        </p:spPr>
        <p:txBody>
          <a:bodyPr/>
          <a:lstStyle/>
          <a:p>
            <a:r>
              <a:rPr lang="en-US" dirty="0"/>
              <a:t>Key points to remember!</a:t>
            </a:r>
          </a:p>
        </p:txBody>
      </p:sp>
      <p:sp>
        <p:nvSpPr>
          <p:cNvPr id="3" name="Content Placeholder 2">
            <a:extLst>
              <a:ext uri="{FF2B5EF4-FFF2-40B4-BE49-F238E27FC236}">
                <a16:creationId xmlns:a16="http://schemas.microsoft.com/office/drawing/2014/main" id="{5DE9953D-1670-4EE4-B2EC-E777DD447DFA}"/>
              </a:ext>
            </a:extLst>
          </p:cNvPr>
          <p:cNvSpPr>
            <a:spLocks noGrp="1"/>
          </p:cNvSpPr>
          <p:nvPr>
            <p:ph idx="1"/>
          </p:nvPr>
        </p:nvSpPr>
        <p:spPr>
          <a:xfrm>
            <a:off x="548640" y="1601149"/>
            <a:ext cx="5257800" cy="4351338"/>
          </a:xfrm>
        </p:spPr>
        <p:txBody>
          <a:bodyPr>
            <a:normAutofit/>
          </a:bodyPr>
          <a:lstStyle/>
          <a:p>
            <a:r>
              <a:rPr lang="en-US" sz="2000" b="0" i="0" dirty="0">
                <a:solidFill>
                  <a:srgbClr val="222222"/>
                </a:solidFill>
                <a:effectLst/>
              </a:rPr>
              <a:t>A credit culture is cultivated when every person knows what the objectives and goals of the bank </a:t>
            </a:r>
            <a:r>
              <a:rPr lang="en-US" sz="2000" dirty="0">
                <a:solidFill>
                  <a:srgbClr val="222222"/>
                </a:solidFill>
              </a:rPr>
              <a:t>are</a:t>
            </a:r>
          </a:p>
          <a:p>
            <a:endParaRPr lang="en-US" sz="2000" dirty="0">
              <a:solidFill>
                <a:srgbClr val="222222"/>
              </a:solidFill>
            </a:endParaRPr>
          </a:p>
          <a:p>
            <a:endParaRPr lang="en-US" sz="2000" dirty="0">
              <a:solidFill>
                <a:srgbClr val="222222"/>
              </a:solidFill>
            </a:endParaRPr>
          </a:p>
          <a:p>
            <a:r>
              <a:rPr lang="en-US" sz="2000" dirty="0">
                <a:solidFill>
                  <a:srgbClr val="222222"/>
                </a:solidFill>
              </a:rPr>
              <a:t>A disciplined approach to the market will be rewarded in the long run</a:t>
            </a:r>
          </a:p>
          <a:p>
            <a:endParaRPr lang="en-US" sz="2000" dirty="0">
              <a:solidFill>
                <a:srgbClr val="222222"/>
              </a:solidFill>
            </a:endParaRPr>
          </a:p>
          <a:p>
            <a:endParaRPr lang="en-US" sz="2000" dirty="0">
              <a:solidFill>
                <a:srgbClr val="222222"/>
              </a:solidFill>
            </a:endParaRPr>
          </a:p>
          <a:p>
            <a:r>
              <a:rPr lang="en-US" sz="2000" dirty="0">
                <a:solidFill>
                  <a:srgbClr val="222222"/>
                </a:solidFill>
              </a:rPr>
              <a:t>An ideal credit culture reflects these objectives and goals in a formalized document</a:t>
            </a:r>
            <a:endParaRPr lang="en-US" sz="2000" dirty="0"/>
          </a:p>
        </p:txBody>
      </p:sp>
      <p:graphicFrame>
        <p:nvGraphicFramePr>
          <p:cNvPr id="7" name="Diagram 6">
            <a:extLst>
              <a:ext uri="{FF2B5EF4-FFF2-40B4-BE49-F238E27FC236}">
                <a16:creationId xmlns:a16="http://schemas.microsoft.com/office/drawing/2014/main" id="{5CAB4ACD-1B42-472B-97FE-406E223F4301}"/>
              </a:ext>
            </a:extLst>
          </p:cNvPr>
          <p:cNvGraphicFramePr/>
          <p:nvPr>
            <p:extLst>
              <p:ext uri="{D42A27DB-BD31-4B8C-83A1-F6EECF244321}">
                <p14:modId xmlns:p14="http://schemas.microsoft.com/office/powerpoint/2010/main" val="4244395324"/>
              </p:ext>
            </p:extLst>
          </p:nvPr>
        </p:nvGraphicFramePr>
        <p:xfrm>
          <a:off x="5806440" y="1395528"/>
          <a:ext cx="510959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002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148E7-9245-4FE6-81E8-54A06EE723AE}"/>
              </a:ext>
            </a:extLst>
          </p:cNvPr>
          <p:cNvSpPr>
            <a:spLocks noGrp="1"/>
          </p:cNvSpPr>
          <p:nvPr>
            <p:ph type="title"/>
          </p:nvPr>
        </p:nvSpPr>
        <p:spPr>
          <a:xfrm>
            <a:off x="548640" y="365125"/>
            <a:ext cx="10515600" cy="914400"/>
          </a:xfrm>
        </p:spPr>
        <p:txBody>
          <a:bodyPr/>
          <a:lstStyle/>
          <a:p>
            <a:r>
              <a:rPr lang="en-US" dirty="0"/>
              <a:t>Conclusion: A sound credit culture</a:t>
            </a:r>
          </a:p>
        </p:txBody>
      </p:sp>
      <p:sp>
        <p:nvSpPr>
          <p:cNvPr id="3" name="Content Placeholder 2">
            <a:extLst>
              <a:ext uri="{FF2B5EF4-FFF2-40B4-BE49-F238E27FC236}">
                <a16:creationId xmlns:a16="http://schemas.microsoft.com/office/drawing/2014/main" id="{04713D1F-1BDC-4BD6-AC34-6F9DE1F3BD0C}"/>
              </a:ext>
            </a:extLst>
          </p:cNvPr>
          <p:cNvSpPr>
            <a:spLocks noGrp="1"/>
          </p:cNvSpPr>
          <p:nvPr>
            <p:ph idx="1"/>
          </p:nvPr>
        </p:nvSpPr>
        <p:spPr>
          <a:xfrm>
            <a:off x="548640" y="1686477"/>
            <a:ext cx="10515600" cy="4351338"/>
          </a:xfrm>
        </p:spPr>
        <p:txBody>
          <a:bodyPr>
            <a:normAutofit/>
          </a:bodyPr>
          <a:lstStyle/>
          <a:p>
            <a:r>
              <a:rPr lang="en-US" sz="2000" b="0" i="0" dirty="0">
                <a:solidFill>
                  <a:srgbClr val="222222"/>
                </a:solidFill>
                <a:effectLst/>
              </a:rPr>
              <a:t>Every lending entity usually develops practices for credit risk management </a:t>
            </a:r>
          </a:p>
          <a:p>
            <a:endParaRPr lang="en-US" sz="2000" dirty="0">
              <a:solidFill>
                <a:srgbClr val="222222"/>
              </a:solidFill>
            </a:endParaRPr>
          </a:p>
          <a:p>
            <a:r>
              <a:rPr lang="en-US" sz="2000" b="0" i="0" dirty="0">
                <a:solidFill>
                  <a:srgbClr val="222222"/>
                </a:solidFill>
                <a:effectLst/>
              </a:rPr>
              <a:t>This </a:t>
            </a:r>
            <a:r>
              <a:rPr lang="en-US" sz="2000" b="1" i="0" dirty="0">
                <a:solidFill>
                  <a:srgbClr val="222222"/>
                </a:solidFill>
                <a:effectLst/>
              </a:rPr>
              <a:t>framework </a:t>
            </a:r>
            <a:r>
              <a:rPr lang="en-US" sz="2000" b="0" i="0" dirty="0">
                <a:solidFill>
                  <a:srgbClr val="222222"/>
                </a:solidFill>
                <a:effectLst/>
              </a:rPr>
              <a:t>can be in the form of a sound credit culture</a:t>
            </a:r>
          </a:p>
          <a:p>
            <a:endParaRPr lang="en-US" sz="2000" b="0" i="0" dirty="0">
              <a:solidFill>
                <a:srgbClr val="222222"/>
              </a:solidFill>
              <a:effectLst/>
            </a:endParaRPr>
          </a:p>
          <a:p>
            <a:r>
              <a:rPr lang="en-US" sz="2000" dirty="0">
                <a:solidFill>
                  <a:srgbClr val="222222"/>
                </a:solidFill>
              </a:rPr>
              <a:t>It is </a:t>
            </a:r>
            <a:r>
              <a:rPr lang="en-US" sz="2000" b="0" i="0" dirty="0">
                <a:solidFill>
                  <a:srgbClr val="222222"/>
                </a:solidFill>
                <a:effectLst/>
              </a:rPr>
              <a:t>imperative to keep in mind that </a:t>
            </a:r>
            <a:r>
              <a:rPr lang="en-US" sz="2000" b="1" i="0" dirty="0">
                <a:solidFill>
                  <a:srgbClr val="222222"/>
                </a:solidFill>
                <a:effectLst/>
              </a:rPr>
              <a:t>without a sound credit culture, credit risk cannot be managed effectively</a:t>
            </a:r>
          </a:p>
          <a:p>
            <a:endParaRPr lang="en-US" sz="2000" b="1" i="0" dirty="0">
              <a:solidFill>
                <a:srgbClr val="222222"/>
              </a:solidFill>
              <a:effectLst/>
            </a:endParaRPr>
          </a:p>
          <a:p>
            <a:r>
              <a:rPr lang="en-US" sz="2000" dirty="0">
                <a:solidFill>
                  <a:srgbClr val="222222"/>
                </a:solidFill>
              </a:rPr>
              <a:t>A more formal means of establishing this framework is the bank’s </a:t>
            </a:r>
            <a:r>
              <a:rPr lang="en-US" sz="2000" b="1" dirty="0">
                <a:solidFill>
                  <a:srgbClr val="222222"/>
                </a:solidFill>
              </a:rPr>
              <a:t>Credit Culture – Attitude and Statement </a:t>
            </a:r>
            <a:r>
              <a:rPr lang="en-US" sz="2000" dirty="0">
                <a:solidFill>
                  <a:srgbClr val="222222"/>
                </a:solidFill>
              </a:rPr>
              <a:t>- the specific means by which practices and procedures are espoused and enforced</a:t>
            </a:r>
            <a:r>
              <a:rPr lang="en-US" sz="2000" b="0" i="0" dirty="0">
                <a:solidFill>
                  <a:srgbClr val="222222"/>
                </a:solidFill>
                <a:effectLst/>
              </a:rPr>
              <a:t> </a:t>
            </a:r>
          </a:p>
          <a:p>
            <a:endParaRPr lang="en-US" dirty="0"/>
          </a:p>
        </p:txBody>
      </p:sp>
    </p:spTree>
    <p:extLst>
      <p:ext uri="{BB962C8B-B14F-4D97-AF65-F5344CB8AC3E}">
        <p14:creationId xmlns:p14="http://schemas.microsoft.com/office/powerpoint/2010/main" val="1721167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0C643-C3B5-4E8B-8C18-FF38BD0BED5E}"/>
              </a:ext>
            </a:extLst>
          </p:cNvPr>
          <p:cNvSpPr>
            <a:spLocks noGrp="1"/>
          </p:cNvSpPr>
          <p:nvPr>
            <p:ph type="title"/>
          </p:nvPr>
        </p:nvSpPr>
        <p:spPr>
          <a:xfrm>
            <a:off x="838200" y="2951922"/>
            <a:ext cx="10515600" cy="954156"/>
          </a:xfrm>
        </p:spPr>
        <p:txBody>
          <a:bodyPr/>
          <a:lstStyle/>
          <a:p>
            <a:r>
              <a:rPr lang="en-US" dirty="0"/>
              <a:t>Questions?</a:t>
            </a:r>
          </a:p>
        </p:txBody>
      </p:sp>
    </p:spTree>
    <p:extLst>
      <p:ext uri="{BB962C8B-B14F-4D97-AF65-F5344CB8AC3E}">
        <p14:creationId xmlns:p14="http://schemas.microsoft.com/office/powerpoint/2010/main" val="1106853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7571DB-4DCF-4A59-88BD-60651A0DAE05}"/>
              </a:ext>
            </a:extLst>
          </p:cNvPr>
          <p:cNvSpPr>
            <a:spLocks noGrp="1"/>
          </p:cNvSpPr>
          <p:nvPr>
            <p:ph type="title"/>
          </p:nvPr>
        </p:nvSpPr>
        <p:spPr/>
        <p:txBody>
          <a:bodyPr>
            <a:normAutofit/>
          </a:bodyPr>
          <a:lstStyle/>
          <a:p>
            <a:pPr algn="ctr"/>
            <a:r>
              <a:rPr lang="en-US" b="1" dirty="0">
                <a:solidFill>
                  <a:srgbClr val="FF0000"/>
                </a:solidFill>
              </a:rPr>
              <a:t>Alert: </a:t>
            </a:r>
            <a:r>
              <a:rPr lang="en-US" b="1" dirty="0"/>
              <a:t>May 20, 2022 at 9:00 AM Pacific</a:t>
            </a:r>
            <a:br>
              <a:rPr lang="en-US" b="1" dirty="0"/>
            </a:br>
            <a:r>
              <a:rPr lang="en-US" b="0" i="0" dirty="0">
                <a:solidFill>
                  <a:srgbClr val="201F1E"/>
                </a:solidFill>
                <a:effectLst/>
                <a:latin typeface="Calibri" panose="020F0502020204030204" pitchFamily="34" charset="0"/>
              </a:rPr>
              <a:t>Conversation with Credit Leaders in the Know</a:t>
            </a:r>
            <a:endParaRPr lang="en-US" b="1" dirty="0"/>
          </a:p>
        </p:txBody>
      </p:sp>
      <p:sp>
        <p:nvSpPr>
          <p:cNvPr id="5" name="Content Placeholder 4">
            <a:extLst>
              <a:ext uri="{FF2B5EF4-FFF2-40B4-BE49-F238E27FC236}">
                <a16:creationId xmlns:a16="http://schemas.microsoft.com/office/drawing/2014/main" id="{9956C9A6-7068-4C1C-A74A-4363EF897E30}"/>
              </a:ext>
            </a:extLst>
          </p:cNvPr>
          <p:cNvSpPr>
            <a:spLocks noGrp="1"/>
          </p:cNvSpPr>
          <p:nvPr>
            <p:ph idx="1"/>
          </p:nvPr>
        </p:nvSpPr>
        <p:spPr/>
        <p:txBody>
          <a:bodyPr>
            <a:normAutofit lnSpcReduction="10000"/>
          </a:bodyPr>
          <a:lstStyle/>
          <a:p>
            <a:r>
              <a:rPr lang="en-US" dirty="0"/>
              <a:t>PCBS sponsoring a Chief Credit Officer Forum</a:t>
            </a:r>
          </a:p>
          <a:p>
            <a:r>
              <a:rPr lang="en-US" dirty="0"/>
              <a:t>I’ll be interviewing:</a:t>
            </a:r>
          </a:p>
          <a:p>
            <a:pPr>
              <a:buFont typeface="Wingdings" panose="05000000000000000000" pitchFamily="2" charset="2"/>
              <a:buChar char="ü"/>
            </a:pPr>
            <a:r>
              <a:rPr lang="en-US" dirty="0"/>
              <a:t>Michael Morris, CCO, Zions Bancorp</a:t>
            </a:r>
          </a:p>
          <a:p>
            <a:pPr>
              <a:buFont typeface="Wingdings" panose="05000000000000000000" pitchFamily="2" charset="2"/>
              <a:buChar char="ü"/>
            </a:pPr>
            <a:r>
              <a:rPr lang="en-US" dirty="0"/>
              <a:t>Jill Rice, CCC, Banner Bank</a:t>
            </a:r>
          </a:p>
          <a:p>
            <a:pPr>
              <a:buFont typeface="Wingdings" panose="05000000000000000000" pitchFamily="2" charset="2"/>
              <a:buChar char="ü"/>
            </a:pPr>
            <a:r>
              <a:rPr lang="en-US" dirty="0"/>
              <a:t>Mike Short, CCO, CoBank</a:t>
            </a:r>
          </a:p>
          <a:p>
            <a:r>
              <a:rPr lang="en-US" dirty="0"/>
              <a:t>I’d very much like you to submit some questions to us at PCBS to have these CCO’s address during the forum: </a:t>
            </a:r>
          </a:p>
          <a:p>
            <a:pPr marL="0" indent="0" algn="ctr">
              <a:buNone/>
            </a:pPr>
            <a:endParaRPr lang="en-US" b="1" dirty="0"/>
          </a:p>
          <a:p>
            <a:pPr marL="0" indent="0" algn="ctr">
              <a:buNone/>
            </a:pPr>
            <a:r>
              <a:rPr lang="en-US" b="1" dirty="0"/>
              <a:t>Harlan@HILLFED.net</a:t>
            </a:r>
          </a:p>
        </p:txBody>
      </p:sp>
    </p:spTree>
    <p:extLst>
      <p:ext uri="{BB962C8B-B14F-4D97-AF65-F5344CB8AC3E}">
        <p14:creationId xmlns:p14="http://schemas.microsoft.com/office/powerpoint/2010/main" val="4187474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FCB18C-5564-4F8B-B2A0-45E4893CA795}"/>
              </a:ext>
            </a:extLst>
          </p:cNvPr>
          <p:cNvSpPr>
            <a:spLocks noGrp="1"/>
          </p:cNvSpPr>
          <p:nvPr>
            <p:ph type="title"/>
          </p:nvPr>
        </p:nvSpPr>
        <p:spPr>
          <a:xfrm>
            <a:off x="548640" y="365125"/>
            <a:ext cx="10515600" cy="914400"/>
          </a:xfrm>
        </p:spPr>
        <p:txBody>
          <a:bodyPr/>
          <a:lstStyle/>
          <a:p>
            <a:r>
              <a:rPr lang="en-US" dirty="0"/>
              <a:t>My contact information</a:t>
            </a:r>
          </a:p>
        </p:txBody>
      </p:sp>
      <p:graphicFrame>
        <p:nvGraphicFramePr>
          <p:cNvPr id="5" name="Table 5">
            <a:extLst>
              <a:ext uri="{FF2B5EF4-FFF2-40B4-BE49-F238E27FC236}">
                <a16:creationId xmlns:a16="http://schemas.microsoft.com/office/drawing/2014/main" id="{5C5A7ACA-984F-4268-AD7A-0149489ABD15}"/>
              </a:ext>
            </a:extLst>
          </p:cNvPr>
          <p:cNvGraphicFramePr>
            <a:graphicFrameLocks noGrp="1"/>
          </p:cNvGraphicFramePr>
          <p:nvPr>
            <p:extLst>
              <p:ext uri="{D42A27DB-BD31-4B8C-83A1-F6EECF244321}">
                <p14:modId xmlns:p14="http://schemas.microsoft.com/office/powerpoint/2010/main" val="1378717817"/>
              </p:ext>
            </p:extLst>
          </p:nvPr>
        </p:nvGraphicFramePr>
        <p:xfrm>
          <a:off x="630583" y="1653944"/>
          <a:ext cx="10819296" cy="4907280"/>
        </p:xfrm>
        <a:graphic>
          <a:graphicData uri="http://schemas.openxmlformats.org/drawingml/2006/table">
            <a:tbl>
              <a:tblPr firstRow="1" bandRow="1">
                <a:tableStyleId>{5C22544A-7EE6-4342-B048-85BDC9FD1C3A}</a:tableStyleId>
              </a:tblPr>
              <a:tblGrid>
                <a:gridCol w="3606432">
                  <a:extLst>
                    <a:ext uri="{9D8B030D-6E8A-4147-A177-3AD203B41FA5}">
                      <a16:colId xmlns:a16="http://schemas.microsoft.com/office/drawing/2014/main" val="4052454570"/>
                    </a:ext>
                  </a:extLst>
                </a:gridCol>
                <a:gridCol w="3606432">
                  <a:extLst>
                    <a:ext uri="{9D8B030D-6E8A-4147-A177-3AD203B41FA5}">
                      <a16:colId xmlns:a16="http://schemas.microsoft.com/office/drawing/2014/main" val="2951125983"/>
                    </a:ext>
                  </a:extLst>
                </a:gridCol>
                <a:gridCol w="3606432">
                  <a:extLst>
                    <a:ext uri="{9D8B030D-6E8A-4147-A177-3AD203B41FA5}">
                      <a16:colId xmlns:a16="http://schemas.microsoft.com/office/drawing/2014/main" val="2682992278"/>
                    </a:ext>
                  </a:extLst>
                </a:gridCol>
              </a:tblGrid>
              <a:tr h="473030">
                <a:tc>
                  <a:txBody>
                    <a:bodyPr/>
                    <a:lstStyle/>
                    <a:p>
                      <a:r>
                        <a:rPr lang="en-US" sz="2000" b="0" dirty="0">
                          <a:solidFill>
                            <a:schemeClr val="tx1"/>
                          </a:solidFill>
                        </a:rPr>
                        <a:t>LinkedIn:  </a:t>
                      </a:r>
                      <a:r>
                        <a:rPr lang="en-US" sz="2000" b="1" dirty="0">
                          <a:solidFill>
                            <a:srgbClr val="FF0000"/>
                          </a:solidFill>
                        </a:rPr>
                        <a:t>Harlan Hill</a:t>
                      </a:r>
                    </a:p>
                  </a:txBody>
                  <a:tcPr>
                    <a:solidFill>
                      <a:schemeClr val="bg1"/>
                    </a:solidFill>
                  </a:tcPr>
                </a:tc>
                <a:tc>
                  <a:txBody>
                    <a:bodyPr/>
                    <a:lstStyle/>
                    <a:p>
                      <a:r>
                        <a:rPr lang="en-US" sz="2000" b="0" dirty="0">
                          <a:solidFill>
                            <a:schemeClr val="tx1"/>
                          </a:solidFill>
                        </a:rPr>
                        <a:t>Email:  </a:t>
                      </a:r>
                      <a:r>
                        <a:rPr lang="en-US" sz="2000" b="1" dirty="0">
                          <a:solidFill>
                            <a:srgbClr val="FF0000"/>
                          </a:solidFill>
                        </a:rPr>
                        <a:t>Harlan@HILLFED.net </a:t>
                      </a:r>
                    </a:p>
                    <a:p>
                      <a:endParaRPr lang="en-US" sz="2000" b="0" dirty="0">
                        <a:solidFill>
                          <a:schemeClr val="tx1"/>
                        </a:solidFill>
                      </a:endParaRPr>
                    </a:p>
                  </a:txBody>
                  <a:tcPr>
                    <a:solidFill>
                      <a:schemeClr val="bg1"/>
                    </a:solidFill>
                  </a:tcPr>
                </a:tc>
                <a:tc>
                  <a:txBody>
                    <a:bodyPr/>
                    <a:lstStyle/>
                    <a:p>
                      <a:r>
                        <a:rPr lang="en-US" sz="2000" b="0" dirty="0">
                          <a:solidFill>
                            <a:schemeClr val="tx1"/>
                          </a:solidFill>
                        </a:rPr>
                        <a:t>Website:  </a:t>
                      </a:r>
                      <a:r>
                        <a:rPr lang="en-US" sz="2000" b="1" dirty="0">
                          <a:solidFill>
                            <a:srgbClr val="FF0000"/>
                          </a:solidFill>
                        </a:rPr>
                        <a:t>Paragon-Hill.com </a:t>
                      </a:r>
                    </a:p>
                  </a:txBody>
                  <a:tcPr>
                    <a:solidFill>
                      <a:schemeClr val="bg1"/>
                    </a:solidFill>
                  </a:tcPr>
                </a:tc>
                <a:extLst>
                  <a:ext uri="{0D108BD9-81ED-4DB2-BD59-A6C34878D82A}">
                    <a16:rowId xmlns:a16="http://schemas.microsoft.com/office/drawing/2014/main" val="3878258502"/>
                  </a:ext>
                </a:extLst>
              </a:tr>
              <a:tr h="1916228">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251673043"/>
                  </a:ext>
                </a:extLst>
              </a:tr>
            </a:tbl>
          </a:graphicData>
        </a:graphic>
      </p:graphicFrame>
      <p:pic>
        <p:nvPicPr>
          <p:cNvPr id="6" name="Picture 5">
            <a:extLst>
              <a:ext uri="{FF2B5EF4-FFF2-40B4-BE49-F238E27FC236}">
                <a16:creationId xmlns:a16="http://schemas.microsoft.com/office/drawing/2014/main" id="{9C250BEB-FD77-4C5E-A2E5-CA69DF9BB008}"/>
              </a:ext>
            </a:extLst>
          </p:cNvPr>
          <p:cNvPicPr>
            <a:picLocks noChangeAspect="1"/>
          </p:cNvPicPr>
          <p:nvPr/>
        </p:nvPicPr>
        <p:blipFill>
          <a:blip r:embed="rId2"/>
          <a:stretch>
            <a:fillRect/>
          </a:stretch>
        </p:blipFill>
        <p:spPr>
          <a:xfrm>
            <a:off x="742120" y="2489445"/>
            <a:ext cx="2249619" cy="2249619"/>
          </a:xfrm>
          <a:prstGeom prst="rect">
            <a:avLst/>
          </a:prstGeom>
        </p:spPr>
      </p:pic>
      <p:pic>
        <p:nvPicPr>
          <p:cNvPr id="7" name="Picture 6">
            <a:extLst>
              <a:ext uri="{FF2B5EF4-FFF2-40B4-BE49-F238E27FC236}">
                <a16:creationId xmlns:a16="http://schemas.microsoft.com/office/drawing/2014/main" id="{4A0584F6-4597-4C01-AA8D-E1A85DBBC9BA}"/>
              </a:ext>
            </a:extLst>
          </p:cNvPr>
          <p:cNvPicPr>
            <a:picLocks noChangeAspect="1"/>
          </p:cNvPicPr>
          <p:nvPr/>
        </p:nvPicPr>
        <p:blipFill>
          <a:blip r:embed="rId3"/>
          <a:stretch>
            <a:fillRect/>
          </a:stretch>
        </p:blipFill>
        <p:spPr>
          <a:xfrm>
            <a:off x="4496944" y="2495542"/>
            <a:ext cx="2249619" cy="2243522"/>
          </a:xfrm>
          <a:prstGeom prst="rect">
            <a:avLst/>
          </a:prstGeom>
        </p:spPr>
      </p:pic>
      <p:pic>
        <p:nvPicPr>
          <p:cNvPr id="8" name="Picture 7">
            <a:extLst>
              <a:ext uri="{FF2B5EF4-FFF2-40B4-BE49-F238E27FC236}">
                <a16:creationId xmlns:a16="http://schemas.microsoft.com/office/drawing/2014/main" id="{A4E0087F-9B0D-4B60-B968-B0FF1140A964}"/>
              </a:ext>
            </a:extLst>
          </p:cNvPr>
          <p:cNvPicPr>
            <a:picLocks noChangeAspect="1"/>
          </p:cNvPicPr>
          <p:nvPr/>
        </p:nvPicPr>
        <p:blipFill>
          <a:blip r:embed="rId4">
            <a:duotone>
              <a:prstClr val="black"/>
              <a:schemeClr val="accent5">
                <a:tint val="45000"/>
                <a:satMod val="400000"/>
              </a:schemeClr>
            </a:duotone>
          </a:blip>
          <a:stretch>
            <a:fillRect/>
          </a:stretch>
        </p:blipFill>
        <p:spPr>
          <a:xfrm>
            <a:off x="8251768" y="2489445"/>
            <a:ext cx="2249620" cy="2249620"/>
          </a:xfrm>
          <a:prstGeom prst="rect">
            <a:avLst/>
          </a:prstGeom>
        </p:spPr>
      </p:pic>
    </p:spTree>
    <p:extLst>
      <p:ext uri="{BB962C8B-B14F-4D97-AF65-F5344CB8AC3E}">
        <p14:creationId xmlns:p14="http://schemas.microsoft.com/office/powerpoint/2010/main" val="3835399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7088E-C41B-4ED8-9792-B0142669D0FE}"/>
              </a:ext>
            </a:extLst>
          </p:cNvPr>
          <p:cNvSpPr>
            <a:spLocks noGrp="1"/>
          </p:cNvSpPr>
          <p:nvPr>
            <p:ph type="title"/>
          </p:nvPr>
        </p:nvSpPr>
        <p:spPr/>
        <p:txBody>
          <a:bodyPr/>
          <a:lstStyle/>
          <a:p>
            <a:r>
              <a:rPr lang="en-US" dirty="0"/>
              <a:t>What do we have to worry about these days?</a:t>
            </a:r>
          </a:p>
        </p:txBody>
      </p:sp>
      <p:sp>
        <p:nvSpPr>
          <p:cNvPr id="3" name="Content Placeholder 2">
            <a:extLst>
              <a:ext uri="{FF2B5EF4-FFF2-40B4-BE49-F238E27FC236}">
                <a16:creationId xmlns:a16="http://schemas.microsoft.com/office/drawing/2014/main" id="{8477BFAA-50C2-4E0A-90D0-8C83E0C77925}"/>
              </a:ext>
            </a:extLst>
          </p:cNvPr>
          <p:cNvSpPr>
            <a:spLocks noGrp="1"/>
          </p:cNvSpPr>
          <p:nvPr>
            <p:ph idx="1"/>
          </p:nvPr>
        </p:nvSpPr>
        <p:spPr/>
        <p:txBody>
          <a:bodyPr>
            <a:normAutofit fontScale="92500" lnSpcReduction="10000"/>
          </a:bodyPr>
          <a:lstStyle/>
          <a:p>
            <a:r>
              <a:rPr lang="en-US" dirty="0"/>
              <a:t>Pandemic leftovers – and, who knows?</a:t>
            </a:r>
          </a:p>
          <a:p>
            <a:r>
              <a:rPr lang="en-US" dirty="0"/>
              <a:t>High oil prices</a:t>
            </a:r>
          </a:p>
          <a:p>
            <a:r>
              <a:rPr lang="en-US" dirty="0"/>
              <a:t>High inflation</a:t>
            </a:r>
          </a:p>
          <a:p>
            <a:r>
              <a:rPr lang="en-US" dirty="0"/>
              <a:t>Rising interest rates</a:t>
            </a:r>
          </a:p>
          <a:p>
            <a:r>
              <a:rPr lang="en-US" dirty="0"/>
              <a:t>Higher Cap Rates</a:t>
            </a:r>
          </a:p>
          <a:p>
            <a:r>
              <a:rPr lang="en-US" dirty="0"/>
              <a:t>Whatever</a:t>
            </a:r>
          </a:p>
          <a:p>
            <a:endParaRPr lang="en-US" dirty="0"/>
          </a:p>
          <a:p>
            <a:endParaRPr lang="en-US" dirty="0"/>
          </a:p>
          <a:p>
            <a:r>
              <a:rPr lang="en-US" dirty="0"/>
              <a:t>In other words, not a lot to worry about, keep your cultural compass pointed in the right direction</a:t>
            </a:r>
          </a:p>
          <a:p>
            <a:endParaRPr lang="en-US" dirty="0"/>
          </a:p>
        </p:txBody>
      </p:sp>
    </p:spTree>
    <p:extLst>
      <p:ext uri="{BB962C8B-B14F-4D97-AF65-F5344CB8AC3E}">
        <p14:creationId xmlns:p14="http://schemas.microsoft.com/office/powerpoint/2010/main" val="316679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ircle(in)">
                                      <p:cBhvr>
                                        <p:cTn id="3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AF532-DC1D-4256-934C-7FA5CE80C7D1}"/>
              </a:ext>
            </a:extLst>
          </p:cNvPr>
          <p:cNvSpPr>
            <a:spLocks noGrp="1"/>
          </p:cNvSpPr>
          <p:nvPr>
            <p:ph type="title"/>
          </p:nvPr>
        </p:nvSpPr>
        <p:spPr>
          <a:xfrm>
            <a:off x="548640" y="365125"/>
            <a:ext cx="10515600" cy="914400"/>
          </a:xfrm>
        </p:spPr>
        <p:txBody>
          <a:bodyPr>
            <a:normAutofit/>
          </a:bodyPr>
          <a:lstStyle/>
          <a:p>
            <a:r>
              <a:rPr lang="en-US" dirty="0"/>
              <a:t>Topics</a:t>
            </a:r>
          </a:p>
        </p:txBody>
      </p:sp>
      <p:sp>
        <p:nvSpPr>
          <p:cNvPr id="3" name="Content Placeholder 2">
            <a:extLst>
              <a:ext uri="{FF2B5EF4-FFF2-40B4-BE49-F238E27FC236}">
                <a16:creationId xmlns:a16="http://schemas.microsoft.com/office/drawing/2014/main" id="{FD73792B-58AE-4B34-9721-174F8A593D8B}"/>
              </a:ext>
            </a:extLst>
          </p:cNvPr>
          <p:cNvSpPr>
            <a:spLocks noGrp="1"/>
          </p:cNvSpPr>
          <p:nvPr>
            <p:ph idx="1"/>
          </p:nvPr>
        </p:nvSpPr>
        <p:spPr>
          <a:xfrm>
            <a:off x="649356" y="1765990"/>
            <a:ext cx="6238461" cy="4351338"/>
          </a:xfrm>
        </p:spPr>
        <p:txBody>
          <a:bodyPr/>
          <a:lstStyle/>
          <a:p>
            <a:r>
              <a:rPr lang="en-US" sz="2000" dirty="0"/>
              <a:t>Credit culture</a:t>
            </a:r>
          </a:p>
          <a:p>
            <a:endParaRPr lang="en-US" sz="2000" dirty="0"/>
          </a:p>
          <a:p>
            <a:r>
              <a:rPr lang="en-US" sz="2000" dirty="0"/>
              <a:t>Concept of disciplined lending</a:t>
            </a:r>
          </a:p>
          <a:p>
            <a:endParaRPr lang="en-US" sz="2000" dirty="0"/>
          </a:p>
          <a:p>
            <a:r>
              <a:rPr lang="en-US" sz="2000" dirty="0"/>
              <a:t>Guiding principles</a:t>
            </a:r>
          </a:p>
          <a:p>
            <a:endParaRPr lang="en-US" sz="2000" dirty="0"/>
          </a:p>
          <a:p>
            <a:r>
              <a:rPr lang="en-US" sz="2000" dirty="0"/>
              <a:t>Skidding out of your lane (examples)</a:t>
            </a:r>
          </a:p>
          <a:p>
            <a:endParaRPr lang="en-US" dirty="0"/>
          </a:p>
          <a:p>
            <a:endParaRPr lang="en-US" dirty="0"/>
          </a:p>
        </p:txBody>
      </p:sp>
      <p:sp>
        <p:nvSpPr>
          <p:cNvPr id="4" name="Rectangle 3">
            <a:extLst>
              <a:ext uri="{FF2B5EF4-FFF2-40B4-BE49-F238E27FC236}">
                <a16:creationId xmlns:a16="http://schemas.microsoft.com/office/drawing/2014/main" id="{6EA5A062-5CDD-42F7-B40B-651EED9A3722}"/>
              </a:ext>
            </a:extLst>
          </p:cNvPr>
          <p:cNvSpPr/>
          <p:nvPr/>
        </p:nvSpPr>
        <p:spPr>
          <a:xfrm>
            <a:off x="6261653" y="0"/>
            <a:ext cx="5930348"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6" name="Oval 5">
            <a:extLst>
              <a:ext uri="{FF2B5EF4-FFF2-40B4-BE49-F238E27FC236}">
                <a16:creationId xmlns:a16="http://schemas.microsoft.com/office/drawing/2014/main" id="{B0284833-0D8B-4D57-923B-387A4EBBED56}"/>
              </a:ext>
            </a:extLst>
          </p:cNvPr>
          <p:cNvSpPr/>
          <p:nvPr/>
        </p:nvSpPr>
        <p:spPr>
          <a:xfrm>
            <a:off x="5247861" y="2464904"/>
            <a:ext cx="2027583" cy="19281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C016F79-78EF-4CD1-96B8-D211502FC754}"/>
              </a:ext>
            </a:extLst>
          </p:cNvPr>
          <p:cNvSpPr/>
          <p:nvPr/>
        </p:nvSpPr>
        <p:spPr>
          <a:xfrm>
            <a:off x="5514510" y="2710018"/>
            <a:ext cx="1494285" cy="1437963"/>
          </a:xfrm>
          <a:prstGeom prst="ellipse">
            <a:avLst/>
          </a:prstGeom>
          <a:blipFill rotWithShape="1">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205378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5CE34EB-E778-4EF9-B478-4DB44542ED31}"/>
              </a:ext>
            </a:extLst>
          </p:cNvPr>
          <p:cNvSpPr txBox="1">
            <a:spLocks/>
          </p:cNvSpPr>
          <p:nvPr/>
        </p:nvSpPr>
        <p:spPr>
          <a:xfrm>
            <a:off x="2023027" y="2866342"/>
            <a:ext cx="6872495" cy="950284"/>
          </a:xfrm>
          <a:prstGeom prst="rect">
            <a:avLst/>
          </a:prstGeom>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w="3175" cmpd="sng">
                  <a:noFill/>
                </a:ln>
                <a:solidFill>
                  <a:schemeClr val="tx1">
                    <a:lumMod val="65000"/>
                    <a:lumOff val="35000"/>
                  </a:schemeClr>
                </a:solidFill>
                <a:effectLst/>
                <a:uLnTx/>
                <a:uFillTx/>
                <a:latin typeface="Calibri" panose="020F0502020204030204" pitchFamily="34" charset="0"/>
                <a:ea typeface="+mj-ea"/>
                <a:cs typeface="Calibri" panose="020F0502020204030204" pitchFamily="34" charset="0"/>
              </a:rPr>
              <a:t>Credit Culture</a:t>
            </a:r>
          </a:p>
        </p:txBody>
      </p:sp>
      <p:cxnSp>
        <p:nvCxnSpPr>
          <p:cNvPr id="7" name="Straight Connector 6">
            <a:extLst>
              <a:ext uri="{FF2B5EF4-FFF2-40B4-BE49-F238E27FC236}">
                <a16:creationId xmlns:a16="http://schemas.microsoft.com/office/drawing/2014/main" id="{57132CDD-A23A-4985-B2B3-49AD079C9BA9}"/>
              </a:ext>
            </a:extLst>
          </p:cNvPr>
          <p:cNvCxnSpPr>
            <a:cxnSpLocks/>
          </p:cNvCxnSpPr>
          <p:nvPr/>
        </p:nvCxnSpPr>
        <p:spPr>
          <a:xfrm flipV="1">
            <a:off x="2196548" y="3975652"/>
            <a:ext cx="6997148" cy="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DA06318-CF2C-4C6C-A413-A2AF4CE4706A}"/>
              </a:ext>
            </a:extLst>
          </p:cNvPr>
          <p:cNvPicPr>
            <a:picLocks noChangeAspect="1"/>
          </p:cNvPicPr>
          <p:nvPr/>
        </p:nvPicPr>
        <p:blipFill>
          <a:blip r:embed="rId2"/>
          <a:stretch>
            <a:fillRect/>
          </a:stretch>
        </p:blipFill>
        <p:spPr>
          <a:xfrm>
            <a:off x="2101194" y="4263201"/>
            <a:ext cx="4669941" cy="518205"/>
          </a:xfrm>
          <a:prstGeom prst="rect">
            <a:avLst/>
          </a:prstGeom>
        </p:spPr>
      </p:pic>
    </p:spTree>
    <p:extLst>
      <p:ext uri="{BB962C8B-B14F-4D97-AF65-F5344CB8AC3E}">
        <p14:creationId xmlns:p14="http://schemas.microsoft.com/office/powerpoint/2010/main" val="2587618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91BB-D941-45BE-B0E2-D25B4F450921}"/>
              </a:ext>
            </a:extLst>
          </p:cNvPr>
          <p:cNvSpPr>
            <a:spLocks noGrp="1"/>
          </p:cNvSpPr>
          <p:nvPr>
            <p:ph type="title"/>
          </p:nvPr>
        </p:nvSpPr>
        <p:spPr>
          <a:xfrm>
            <a:off x="548640" y="365125"/>
            <a:ext cx="10515600" cy="914400"/>
          </a:xfrm>
        </p:spPr>
        <p:txBody>
          <a:bodyPr>
            <a:normAutofit/>
          </a:bodyPr>
          <a:lstStyle/>
          <a:p>
            <a:r>
              <a:rPr lang="en-US" dirty="0"/>
              <a:t>What is credit culture?</a:t>
            </a:r>
          </a:p>
        </p:txBody>
      </p:sp>
      <p:sp>
        <p:nvSpPr>
          <p:cNvPr id="3" name="Content Placeholder 2">
            <a:extLst>
              <a:ext uri="{FF2B5EF4-FFF2-40B4-BE49-F238E27FC236}">
                <a16:creationId xmlns:a16="http://schemas.microsoft.com/office/drawing/2014/main" id="{893FDA4C-A2A2-4C41-B487-33B2E5CD9CD9}"/>
              </a:ext>
            </a:extLst>
          </p:cNvPr>
          <p:cNvSpPr>
            <a:spLocks noGrp="1"/>
          </p:cNvSpPr>
          <p:nvPr>
            <p:ph idx="1"/>
          </p:nvPr>
        </p:nvSpPr>
        <p:spPr>
          <a:xfrm>
            <a:off x="548640" y="1726234"/>
            <a:ext cx="10515600" cy="4351338"/>
          </a:xfrm>
        </p:spPr>
        <p:txBody>
          <a:bodyPr/>
          <a:lstStyle/>
          <a:p>
            <a:r>
              <a:rPr lang="en-US" sz="2000" b="1" i="0" dirty="0">
                <a:effectLst/>
              </a:rPr>
              <a:t>Credit culture</a:t>
            </a:r>
            <a:r>
              <a:rPr lang="en-US" sz="2000" b="0" i="0" dirty="0">
                <a:effectLst/>
              </a:rPr>
              <a:t> is the informal bond </a:t>
            </a:r>
            <a:r>
              <a:rPr lang="en-US" sz="2000" b="0" i="0" dirty="0">
                <a:solidFill>
                  <a:srgbClr val="FF0000"/>
                </a:solidFill>
                <a:effectLst/>
              </a:rPr>
              <a:t>and set of norms </a:t>
            </a:r>
            <a:r>
              <a:rPr lang="en-US" sz="2000" b="0" i="0" dirty="0">
                <a:effectLst/>
              </a:rPr>
              <a:t>that unites the organization into a cohesive and disciplined group of people extending credit into a chosen marketplace.</a:t>
            </a:r>
          </a:p>
          <a:p>
            <a:endParaRPr lang="en-US" sz="2000" dirty="0">
              <a:solidFill>
                <a:srgbClr val="70757A"/>
              </a:solidFill>
            </a:endParaRPr>
          </a:p>
          <a:p>
            <a:r>
              <a:rPr lang="en-US" sz="2000" dirty="0"/>
              <a:t>In other words: “The way we do things around here”</a:t>
            </a:r>
          </a:p>
          <a:p>
            <a:endParaRPr lang="en-US" dirty="0"/>
          </a:p>
          <a:p>
            <a:endParaRPr lang="en-US" dirty="0"/>
          </a:p>
          <a:p>
            <a:endParaRPr lang="en-US" dirty="0"/>
          </a:p>
        </p:txBody>
      </p:sp>
    </p:spTree>
    <p:extLst>
      <p:ext uri="{BB962C8B-B14F-4D97-AF65-F5344CB8AC3E}">
        <p14:creationId xmlns:p14="http://schemas.microsoft.com/office/powerpoint/2010/main" val="133429615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9285</TotalTime>
  <Words>4316</Words>
  <Application>Microsoft Office PowerPoint</Application>
  <PresentationFormat>Widescreen</PresentationFormat>
  <Paragraphs>480</Paragraphs>
  <Slides>56</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56</vt:i4>
      </vt:variant>
    </vt:vector>
  </HeadingPairs>
  <TitlesOfParts>
    <vt:vector size="66" baseType="lpstr">
      <vt:lpstr>Arial</vt:lpstr>
      <vt:lpstr>Book Antiqua</vt:lpstr>
      <vt:lpstr>Calibri</vt:lpstr>
      <vt:lpstr>Calibri Light</vt:lpstr>
      <vt:lpstr>Corbel</vt:lpstr>
      <vt:lpstr>Roboto</vt:lpstr>
      <vt:lpstr>Times New Roman</vt:lpstr>
      <vt:lpstr>Wingdings</vt:lpstr>
      <vt:lpstr>Office Theme</vt:lpstr>
      <vt:lpstr>Parallax</vt:lpstr>
      <vt:lpstr>PowerPoint Presentation</vt:lpstr>
      <vt:lpstr>PowerPoint Presentation</vt:lpstr>
      <vt:lpstr>Prior Experience</vt:lpstr>
      <vt:lpstr>PowerPoint Presentation</vt:lpstr>
      <vt:lpstr>Broad brushstroke of today’s webinar</vt:lpstr>
      <vt:lpstr>What do we have to worry about these days?</vt:lpstr>
      <vt:lpstr>Topics</vt:lpstr>
      <vt:lpstr>PowerPoint Presentation</vt:lpstr>
      <vt:lpstr>What is credit culture?</vt:lpstr>
      <vt:lpstr>Features of a credit culture</vt:lpstr>
      <vt:lpstr>Features of a credit culture (cont’d)</vt:lpstr>
      <vt:lpstr>Facets of culture</vt:lpstr>
      <vt:lpstr>Approach credit as a ‘business person’</vt:lpstr>
      <vt:lpstr>Judging your culture </vt:lpstr>
      <vt:lpstr>We’ll peel off one layer today</vt:lpstr>
      <vt:lpstr>Endings: What do we make, what do we lose?</vt:lpstr>
      <vt:lpstr>Polling Question 1</vt:lpstr>
      <vt:lpstr>PowerPoint Presentation</vt:lpstr>
      <vt:lpstr>Disciplined Lending</vt:lpstr>
      <vt:lpstr>Sometimes it only takes one to fall out of line</vt:lpstr>
      <vt:lpstr>Undisciplined Lending</vt:lpstr>
      <vt:lpstr>Everyone starts out “disciplined” </vt:lpstr>
      <vt:lpstr>A much smarter person than me once said</vt:lpstr>
      <vt:lpstr>How does it start?</vt:lpstr>
      <vt:lpstr>How does it end?</vt:lpstr>
      <vt:lpstr>Undisciplined credit behavior often has a bad ending</vt:lpstr>
      <vt:lpstr>Now we’re in the clear…right? or are we? Is it the cycle or market discipline</vt:lpstr>
      <vt:lpstr>Polling Question 2</vt:lpstr>
      <vt:lpstr>PowerPoint Presentation</vt:lpstr>
      <vt:lpstr>The Business Cycle</vt:lpstr>
      <vt:lpstr>The Business Cycle</vt:lpstr>
      <vt:lpstr>Tension is created</vt:lpstr>
      <vt:lpstr>The tension: the RM Hat vs. the Credit Hat</vt:lpstr>
      <vt:lpstr>There’s always tension</vt:lpstr>
      <vt:lpstr>The Business Cycle and the Band of Discipline</vt:lpstr>
      <vt:lpstr>How do you know if you’re outside the band?</vt:lpstr>
      <vt:lpstr>In-Class Thought</vt:lpstr>
      <vt:lpstr>Polling Question 3</vt:lpstr>
      <vt:lpstr>PowerPoint Presentation</vt:lpstr>
      <vt:lpstr>One way to stay where you want to be</vt:lpstr>
      <vt:lpstr>Staying in the band of discipline</vt:lpstr>
      <vt:lpstr>How to do it right?</vt:lpstr>
      <vt:lpstr>Guiding principles for staying disciplined: Examples</vt:lpstr>
      <vt:lpstr>Now, not how do you know, but what do you know?</vt:lpstr>
      <vt:lpstr>Judging your culture</vt:lpstr>
      <vt:lpstr>Polling Question 4</vt:lpstr>
      <vt:lpstr>PowerPoint Presentation</vt:lpstr>
      <vt:lpstr>Example 1: Skidding out of your lane</vt:lpstr>
      <vt:lpstr>Example 2: Skidding out of your lane</vt:lpstr>
      <vt:lpstr>Example 3: Skidding out of your lane</vt:lpstr>
      <vt:lpstr>PowerPoint Presentation</vt:lpstr>
      <vt:lpstr>Key points to remember!</vt:lpstr>
      <vt:lpstr>Conclusion: A sound credit culture</vt:lpstr>
      <vt:lpstr>Questions?</vt:lpstr>
      <vt:lpstr>Alert: May 20, 2022 at 9:00 AM Pacific Conversation with Credit Leaders in the Know</vt:lpstr>
      <vt:lpstr>My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Credit Risk Management Day 1: Credit Policy and Credit Culture Presented by: Harlan Hill,           Hill Financial Education, Inc.</dc:title>
  <dc:creator>Harlan Hill</dc:creator>
  <cp:lastModifiedBy>Harlan Hill</cp:lastModifiedBy>
  <cp:revision>77</cp:revision>
  <cp:lastPrinted>2021-07-11T15:50:50Z</cp:lastPrinted>
  <dcterms:created xsi:type="dcterms:W3CDTF">2021-06-08T10:54:04Z</dcterms:created>
  <dcterms:modified xsi:type="dcterms:W3CDTF">2022-02-17T14:55:38Z</dcterms:modified>
</cp:coreProperties>
</file>